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</p:sldMasterIdLst>
  <p:notesMasterIdLst>
    <p:notesMasterId r:id="rId31"/>
  </p:notesMasterIdLst>
  <p:handoutMasterIdLst>
    <p:handoutMasterId r:id="rId32"/>
  </p:handoutMasterIdLst>
  <p:sldIdLst>
    <p:sldId id="1059" r:id="rId4"/>
    <p:sldId id="1254" r:id="rId5"/>
    <p:sldId id="1282" r:id="rId6"/>
    <p:sldId id="1283" r:id="rId7"/>
    <p:sldId id="1285" r:id="rId8"/>
    <p:sldId id="1288" r:id="rId9"/>
    <p:sldId id="1255" r:id="rId10"/>
    <p:sldId id="1257" r:id="rId11"/>
    <p:sldId id="1258" r:id="rId12"/>
    <p:sldId id="1259" r:id="rId13"/>
    <p:sldId id="1260" r:id="rId14"/>
    <p:sldId id="1261" r:id="rId15"/>
    <p:sldId id="1262" r:id="rId16"/>
    <p:sldId id="1263" r:id="rId17"/>
    <p:sldId id="1264" r:id="rId18"/>
    <p:sldId id="1265" r:id="rId19"/>
    <p:sldId id="1268" r:id="rId20"/>
    <p:sldId id="1269" r:id="rId21"/>
    <p:sldId id="1270" r:id="rId22"/>
    <p:sldId id="1271" r:id="rId23"/>
    <p:sldId id="1273" r:id="rId24"/>
    <p:sldId id="1274" r:id="rId25"/>
    <p:sldId id="1275" r:id="rId26"/>
    <p:sldId id="1276" r:id="rId27"/>
    <p:sldId id="1280" r:id="rId28"/>
    <p:sldId id="1281" r:id="rId29"/>
    <p:sldId id="106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D990BF8-E17B-4B9F-97AB-E62DCB3087E0}">
          <p14:sldIdLst>
            <p14:sldId id="1059"/>
            <p14:sldId id="1254"/>
            <p14:sldId id="1282"/>
            <p14:sldId id="1283"/>
            <p14:sldId id="1285"/>
            <p14:sldId id="1288"/>
            <p14:sldId id="1255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8"/>
            <p14:sldId id="1269"/>
            <p14:sldId id="1270"/>
            <p14:sldId id="1271"/>
            <p14:sldId id="1273"/>
            <p14:sldId id="1274"/>
            <p14:sldId id="1275"/>
            <p14:sldId id="1276"/>
            <p14:sldId id="1280"/>
            <p14:sldId id="1281"/>
          </p14:sldIdLst>
        </p14:section>
        <p14:section name="无标题节" id="{E37CEE86-8D57-4926-9EE2-5D5668E9E23F}">
          <p14:sldIdLst>
            <p14:sldId id="10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08">
          <p15:clr>
            <a:srgbClr val="A4A3A4"/>
          </p15:clr>
        </p15:guide>
        <p15:guide id="2" pos="76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7575"/>
    <a:srgbClr val="FF9B9B"/>
    <a:srgbClr val="FF9F9F"/>
    <a:srgbClr val="FF0000"/>
    <a:srgbClr val="5B9BD5"/>
    <a:srgbClr val="3498DB"/>
    <a:srgbClr val="018BBF"/>
    <a:srgbClr val="003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14"/>
      </p:cViewPr>
      <p:guideLst>
        <p:guide orient="horz" pos="3908"/>
        <p:guide pos="76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E24C303-DAB8-4DD4-A265-055D8B09362D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F6A44A7-5EE4-4F05-9E9B-65B70B111D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165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53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file:///C:\Users\1V994W2\PycharmProjects\PPT_Background_Generation/pic_temp/pic_half_left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4096075"/>
            <a:ext cx="775136" cy="230828"/>
          </a:xfrm>
          <a:prstGeom prst="rect">
            <a:avLst/>
          </a:prstGeom>
        </p:spPr>
        <p:txBody>
          <a:bodyPr wrap="square" lIns="91424" tIns="45718" rIns="91424" bIns="45718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3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>
            <a:spLocks noGrp="1"/>
          </p:cNvSpPr>
          <p:nvPr>
            <p:ph type="title" hasCustomPrompt="1"/>
          </p:nvPr>
        </p:nvSpPr>
        <p:spPr>
          <a:xfrm>
            <a:off x="643875" y="367917"/>
            <a:ext cx="10828092" cy="938719"/>
          </a:xfrm>
        </p:spPr>
        <p:txBody>
          <a:bodyPr anchor="b"/>
          <a:lstStyle>
            <a:lvl1pPr>
              <a:lnSpc>
                <a:spcPts val="3300"/>
              </a:lnSpc>
              <a:defRPr sz="3200" b="1">
                <a:solidFill>
                  <a:srgbClr val="003F88"/>
                </a:solidFill>
              </a:defRPr>
            </a:lvl1pPr>
          </a:lstStyle>
          <a:p>
            <a:r>
              <a:rPr lang="en-US" altLang="zh-CN" dirty="0"/>
              <a:t>Enter the title</a:t>
            </a:r>
            <a:endParaRPr lang="zh-CN" altLang="en-US" dirty="0"/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4"/>
          </p:nvPr>
        </p:nvSpPr>
        <p:spPr>
          <a:xfrm>
            <a:off x="643873" y="1822071"/>
            <a:ext cx="10825267" cy="429933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31" name="灯片编号占位符 130"/>
          <p:cNvSpPr>
            <a:spLocks noGrp="1"/>
          </p:cNvSpPr>
          <p:nvPr>
            <p:ph type="sldNum" sz="quarter" idx="1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336BD756-2043-4D3F-8A1C-008CD499848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52400" y="6268720"/>
            <a:ext cx="12066905" cy="417830"/>
            <a:chOff x="240" y="9806"/>
            <a:chExt cx="19003" cy="658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" y="9806"/>
              <a:ext cx="4029" cy="658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 userDrawn="1"/>
          </p:nvCxnSpPr>
          <p:spPr>
            <a:xfrm>
              <a:off x="4452" y="10279"/>
              <a:ext cx="14791" cy="0"/>
            </a:xfrm>
            <a:prstGeom prst="line">
              <a:avLst/>
            </a:prstGeom>
            <a:noFill/>
            <a:ln w="38100" cap="flat" cmpd="sng" algn="ctr">
              <a:solidFill>
                <a:srgbClr val="013F88"/>
              </a:solidFill>
              <a:prstDash val="solid"/>
              <a:miter lim="800000"/>
            </a:ln>
            <a:effectLst/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ysClr val="windowText" lastClr="000000"/>
            </a:fontRef>
          </p:style>
        </p:cxnSp>
      </p:grp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88" y="1122744"/>
            <a:ext cx="9145727" cy="2388411"/>
          </a:xfrm>
        </p:spPr>
        <p:txBody>
          <a:bodyPr anchor="b"/>
          <a:lstStyle>
            <a:lvl1pPr algn="ctr">
              <a:defRPr sz="574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88" y="3603261"/>
            <a:ext cx="9145727" cy="1656325"/>
          </a:xfrm>
        </p:spPr>
        <p:txBody>
          <a:bodyPr/>
          <a:lstStyle>
            <a:lvl1pPr marL="0" indent="0" algn="ctr">
              <a:buNone/>
              <a:defRPr sz="2300"/>
            </a:lvl1pPr>
            <a:lvl2pPr marL="438150" indent="0" algn="ctr">
              <a:buNone/>
              <a:defRPr sz="1915"/>
            </a:lvl2pPr>
            <a:lvl3pPr marL="876300" indent="0" algn="ctr">
              <a:buNone/>
              <a:defRPr sz="1730"/>
            </a:lvl3pPr>
            <a:lvl4pPr marL="1314450" indent="0" algn="ctr">
              <a:buNone/>
              <a:defRPr sz="1535"/>
            </a:lvl4pPr>
            <a:lvl5pPr marL="1752600" indent="0" algn="ctr">
              <a:buNone/>
              <a:defRPr sz="1535"/>
            </a:lvl5pPr>
            <a:lvl6pPr marL="2189480" indent="0" algn="ctr">
              <a:buNone/>
              <a:defRPr sz="1535"/>
            </a:lvl6pPr>
            <a:lvl7pPr marL="2627630" indent="0" algn="ctr">
              <a:buNone/>
              <a:defRPr sz="1535"/>
            </a:lvl7pPr>
            <a:lvl8pPr marL="3066415" indent="0" algn="ctr">
              <a:buNone/>
              <a:defRPr sz="1535"/>
            </a:lvl8pPr>
            <a:lvl9pPr marL="3503930" indent="0" algn="ctr">
              <a:buNone/>
              <a:defRPr sz="15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008" y="1710319"/>
            <a:ext cx="10517586" cy="2853705"/>
          </a:xfrm>
        </p:spPr>
        <p:txBody>
          <a:bodyPr anchor="b"/>
          <a:lstStyle>
            <a:lvl1pPr>
              <a:defRPr sz="574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008" y="4591022"/>
            <a:ext cx="10517586" cy="1500696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815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2pPr>
            <a:lvl3pPr marL="876300" indent="0">
              <a:buNone/>
              <a:defRPr sz="1730">
                <a:solidFill>
                  <a:schemeClr val="tx1">
                    <a:tint val="75000"/>
                  </a:schemeClr>
                </a:solidFill>
              </a:defRPr>
            </a:lvl3pPr>
            <a:lvl4pPr marL="1314450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4pPr>
            <a:lvl5pPr marL="1752600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5pPr>
            <a:lvl6pPr marL="2189480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6pPr>
            <a:lvl7pPr marL="2627630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7pPr>
            <a:lvl8pPr marL="3066415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8pPr>
            <a:lvl9pPr marL="3503930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58" y="1826245"/>
            <a:ext cx="5182579" cy="43528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366" y="1826245"/>
            <a:ext cx="5182579" cy="43528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7" y="365250"/>
            <a:ext cx="10517586" cy="13260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47" y="1681734"/>
            <a:ext cx="5158761" cy="82419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8150" indent="0">
              <a:buNone/>
              <a:defRPr sz="1915" b="1"/>
            </a:lvl2pPr>
            <a:lvl3pPr marL="876300" indent="0">
              <a:buNone/>
              <a:defRPr sz="1730" b="1"/>
            </a:lvl3pPr>
            <a:lvl4pPr marL="1314450" indent="0">
              <a:buNone/>
              <a:defRPr sz="1535" b="1"/>
            </a:lvl4pPr>
            <a:lvl5pPr marL="1752600" indent="0">
              <a:buNone/>
              <a:defRPr sz="1535" b="1"/>
            </a:lvl5pPr>
            <a:lvl6pPr marL="2189480" indent="0">
              <a:buNone/>
              <a:defRPr sz="1535" b="1"/>
            </a:lvl6pPr>
            <a:lvl7pPr marL="2627630" indent="0">
              <a:buNone/>
              <a:defRPr sz="1535" b="1"/>
            </a:lvl7pPr>
            <a:lvl8pPr marL="3066415" indent="0">
              <a:buNone/>
              <a:defRPr sz="1535" b="1"/>
            </a:lvl8pPr>
            <a:lvl9pPr marL="3503930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47" y="2505926"/>
            <a:ext cx="5158761" cy="36858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3366" y="1681734"/>
            <a:ext cx="5184166" cy="82419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8150" indent="0">
              <a:buNone/>
              <a:defRPr sz="1915" b="1"/>
            </a:lvl2pPr>
            <a:lvl3pPr marL="876300" indent="0">
              <a:buNone/>
              <a:defRPr sz="1730" b="1"/>
            </a:lvl3pPr>
            <a:lvl4pPr marL="1314450" indent="0">
              <a:buNone/>
              <a:defRPr sz="1535" b="1"/>
            </a:lvl4pPr>
            <a:lvl5pPr marL="1752600" indent="0">
              <a:buNone/>
              <a:defRPr sz="1535" b="1"/>
            </a:lvl5pPr>
            <a:lvl6pPr marL="2189480" indent="0">
              <a:buNone/>
              <a:defRPr sz="1535" b="1"/>
            </a:lvl6pPr>
            <a:lvl7pPr marL="2627630" indent="0">
              <a:buNone/>
              <a:defRPr sz="1535" b="1"/>
            </a:lvl7pPr>
            <a:lvl8pPr marL="3066415" indent="0">
              <a:buNone/>
              <a:defRPr sz="1535" b="1"/>
            </a:lvl8pPr>
            <a:lvl9pPr marL="3503930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3366" y="2505926"/>
            <a:ext cx="5184166" cy="36858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7" y="457356"/>
            <a:ext cx="3932979" cy="1600743"/>
          </a:xfrm>
        </p:spPr>
        <p:txBody>
          <a:bodyPr anchor="b"/>
          <a:lstStyle>
            <a:lvl1pPr>
              <a:defRPr sz="30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4166" y="987761"/>
            <a:ext cx="6173366" cy="4875280"/>
          </a:xfrm>
        </p:spPr>
        <p:txBody>
          <a:bodyPr/>
          <a:lstStyle>
            <a:lvl1pPr>
              <a:defRPr sz="3060"/>
            </a:lvl1pPr>
            <a:lvl2pPr>
              <a:defRPr sz="2685"/>
            </a:lvl2pPr>
            <a:lvl3pPr>
              <a:defRPr sz="2300"/>
            </a:lvl3pPr>
            <a:lvl4pPr>
              <a:defRPr sz="1915"/>
            </a:lvl4pPr>
            <a:lvl5pPr>
              <a:defRPr sz="1915"/>
            </a:lvl5pPr>
            <a:lvl6pPr>
              <a:defRPr sz="1915"/>
            </a:lvl6pPr>
            <a:lvl7pPr>
              <a:defRPr sz="1915"/>
            </a:lvl7pPr>
            <a:lvl8pPr>
              <a:defRPr sz="1915"/>
            </a:lvl8pPr>
            <a:lvl9pPr>
              <a:defRPr sz="19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47" y="2058099"/>
            <a:ext cx="3932979" cy="3812882"/>
          </a:xfrm>
        </p:spPr>
        <p:txBody>
          <a:bodyPr/>
          <a:lstStyle>
            <a:lvl1pPr marL="0" indent="0">
              <a:buNone/>
              <a:defRPr sz="1535"/>
            </a:lvl1pPr>
            <a:lvl2pPr marL="438150" indent="0">
              <a:buNone/>
              <a:defRPr sz="1340"/>
            </a:lvl2pPr>
            <a:lvl3pPr marL="876300" indent="0">
              <a:buNone/>
              <a:defRPr sz="1145"/>
            </a:lvl3pPr>
            <a:lvl4pPr marL="1314450" indent="0">
              <a:buNone/>
              <a:defRPr sz="960"/>
            </a:lvl4pPr>
            <a:lvl5pPr marL="1752600" indent="0">
              <a:buNone/>
              <a:defRPr sz="960"/>
            </a:lvl5pPr>
            <a:lvl6pPr marL="2189480" indent="0">
              <a:buNone/>
              <a:defRPr sz="960"/>
            </a:lvl6pPr>
            <a:lvl7pPr marL="2627630" indent="0">
              <a:buNone/>
              <a:defRPr sz="960"/>
            </a:lvl7pPr>
            <a:lvl8pPr marL="3066415" indent="0">
              <a:buNone/>
              <a:defRPr sz="960"/>
            </a:lvl8pPr>
            <a:lvl9pPr marL="3503930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7" y="457356"/>
            <a:ext cx="3932979" cy="1600743"/>
          </a:xfrm>
        </p:spPr>
        <p:txBody>
          <a:bodyPr anchor="b"/>
          <a:lstStyle>
            <a:lvl1pPr>
              <a:defRPr sz="30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166" y="987761"/>
            <a:ext cx="6173366" cy="4875280"/>
          </a:xfrm>
        </p:spPr>
        <p:txBody>
          <a:bodyPr/>
          <a:lstStyle>
            <a:lvl1pPr marL="0" indent="0">
              <a:buNone/>
              <a:defRPr sz="3060"/>
            </a:lvl1pPr>
            <a:lvl2pPr marL="438150" indent="0">
              <a:buNone/>
              <a:defRPr sz="2685"/>
            </a:lvl2pPr>
            <a:lvl3pPr marL="876300" indent="0">
              <a:buNone/>
              <a:defRPr sz="2300"/>
            </a:lvl3pPr>
            <a:lvl4pPr marL="1314450" indent="0">
              <a:buNone/>
              <a:defRPr sz="1915"/>
            </a:lvl4pPr>
            <a:lvl5pPr marL="1752600" indent="0">
              <a:buNone/>
              <a:defRPr sz="1915"/>
            </a:lvl5pPr>
            <a:lvl6pPr marL="2189480" indent="0">
              <a:buNone/>
              <a:defRPr sz="1915"/>
            </a:lvl6pPr>
            <a:lvl7pPr marL="2627630" indent="0">
              <a:buNone/>
              <a:defRPr sz="1915"/>
            </a:lvl7pPr>
            <a:lvl8pPr marL="3066415" indent="0">
              <a:buNone/>
              <a:defRPr sz="1915"/>
            </a:lvl8pPr>
            <a:lvl9pPr marL="3503930" indent="0">
              <a:buNone/>
              <a:defRPr sz="191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47" y="2058099"/>
            <a:ext cx="3932979" cy="3812882"/>
          </a:xfrm>
        </p:spPr>
        <p:txBody>
          <a:bodyPr/>
          <a:lstStyle>
            <a:lvl1pPr marL="0" indent="0">
              <a:buNone/>
              <a:defRPr sz="1535"/>
            </a:lvl1pPr>
            <a:lvl2pPr marL="438150" indent="0">
              <a:buNone/>
              <a:defRPr sz="1340"/>
            </a:lvl2pPr>
            <a:lvl3pPr marL="876300" indent="0">
              <a:buNone/>
              <a:defRPr sz="1145"/>
            </a:lvl3pPr>
            <a:lvl4pPr marL="1314450" indent="0">
              <a:buNone/>
              <a:defRPr sz="960"/>
            </a:lvl4pPr>
            <a:lvl5pPr marL="1752600" indent="0">
              <a:buNone/>
              <a:defRPr sz="960"/>
            </a:lvl5pPr>
            <a:lvl6pPr marL="2189480" indent="0">
              <a:buNone/>
              <a:defRPr sz="960"/>
            </a:lvl6pPr>
            <a:lvl7pPr marL="2627630" indent="0">
              <a:buNone/>
              <a:defRPr sz="960"/>
            </a:lvl7pPr>
            <a:lvl8pPr marL="3066415" indent="0">
              <a:buNone/>
              <a:defRPr sz="960"/>
            </a:lvl8pPr>
            <a:lvl9pPr marL="3503930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548" y="365250"/>
            <a:ext cx="2629396" cy="58138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58" y="365250"/>
            <a:ext cx="7735761" cy="58138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4302" cy="68603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4301" cy="3023625"/>
          </a:xfrm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858" y="332408"/>
            <a:ext cx="11474587" cy="6195513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648" cy="343016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648" y="0"/>
            <a:ext cx="3429648" cy="343016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30163"/>
            <a:ext cx="3429648" cy="343016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648" y="3430163"/>
            <a:ext cx="3429648" cy="3430165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7151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7151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7151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7151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7151" y="-1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7151" y="3430163"/>
            <a:ext cx="6097151" cy="343016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34422" y="0"/>
            <a:ext cx="7559882" cy="6860329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9882" cy="6860329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7721" cy="6860329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7721" cy="6860329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743292" y="1194609"/>
            <a:ext cx="4052011" cy="2560051"/>
          </a:xfrm>
          <a:custGeom>
            <a:avLst/>
            <a:gdLst>
              <a:gd name="connsiteX0" fmla="*/ 0 w 4051246"/>
              <a:gd name="connsiteY0" fmla="*/ 0 h 2559182"/>
              <a:gd name="connsiteX1" fmla="*/ 4051246 w 4051246"/>
              <a:gd name="connsiteY1" fmla="*/ 0 h 2559182"/>
              <a:gd name="connsiteX2" fmla="*/ 4051246 w 4051246"/>
              <a:gd name="connsiteY2" fmla="*/ 2559182 h 2559182"/>
              <a:gd name="connsiteX3" fmla="*/ 0 w 4051246"/>
              <a:gd name="connsiteY3" fmla="*/ 2559182 h 255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246" h="2559182">
                <a:moveTo>
                  <a:pt x="0" y="0"/>
                </a:moveTo>
                <a:lnTo>
                  <a:pt x="4051246" y="0"/>
                </a:lnTo>
                <a:lnTo>
                  <a:pt x="4051246" y="2559182"/>
                </a:lnTo>
                <a:lnTo>
                  <a:pt x="0" y="2559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1485" y="1037335"/>
            <a:ext cx="2273179" cy="2273520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9640" y="1037335"/>
            <a:ext cx="2273179" cy="2273520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1485" y="3549474"/>
            <a:ext cx="2273179" cy="2273520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9640" y="3549474"/>
            <a:ext cx="2273179" cy="2273520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6581" y="0"/>
            <a:ext cx="5207721" cy="6860329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3368" y="618277"/>
            <a:ext cx="3209473" cy="4463449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1462" y="618277"/>
            <a:ext cx="3209473" cy="4463449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1223" y="-1"/>
            <a:ext cx="6783079" cy="6860329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3079" cy="6860329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146787" y="1940212"/>
            <a:ext cx="2412928" cy="2119936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146787" y="4142313"/>
            <a:ext cx="2412928" cy="2119936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59547" y="1940213"/>
            <a:ext cx="3963148" cy="4322037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1607" y="1940212"/>
            <a:ext cx="3963148" cy="4322037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34588" y="1940211"/>
            <a:ext cx="2412928" cy="2119936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34588" y="4142313"/>
            <a:ext cx="2412928" cy="2119936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26883" y="1745866"/>
            <a:ext cx="3368090" cy="3368597"/>
          </a:xfrm>
          <a:custGeom>
            <a:avLst/>
            <a:gdLst>
              <a:gd name="connsiteX0" fmla="*/ 1683727 w 3367454"/>
              <a:gd name="connsiteY0" fmla="*/ 0 h 3367454"/>
              <a:gd name="connsiteX1" fmla="*/ 3367454 w 3367454"/>
              <a:gd name="connsiteY1" fmla="*/ 0 h 3367454"/>
              <a:gd name="connsiteX2" fmla="*/ 3367454 w 3367454"/>
              <a:gd name="connsiteY2" fmla="*/ 1683727 h 3367454"/>
              <a:gd name="connsiteX3" fmla="*/ 1683727 w 3367454"/>
              <a:gd name="connsiteY3" fmla="*/ 3367454 h 3367454"/>
              <a:gd name="connsiteX4" fmla="*/ 0 w 3367454"/>
              <a:gd name="connsiteY4" fmla="*/ 1683727 h 3367454"/>
              <a:gd name="connsiteX5" fmla="*/ 1683727 w 3367454"/>
              <a:gd name="connsiteY5" fmla="*/ 0 h 336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454" h="3367454">
                <a:moveTo>
                  <a:pt x="1683727" y="0"/>
                </a:moveTo>
                <a:lnTo>
                  <a:pt x="3367454" y="0"/>
                </a:lnTo>
                <a:lnTo>
                  <a:pt x="3367454" y="1683727"/>
                </a:lnTo>
                <a:cubicBezTo>
                  <a:pt x="3367454" y="2613624"/>
                  <a:pt x="2613624" y="3367454"/>
                  <a:pt x="1683727" y="3367454"/>
                </a:cubicBezTo>
                <a:cubicBezTo>
                  <a:pt x="753830" y="3367454"/>
                  <a:pt x="0" y="2613624"/>
                  <a:pt x="0" y="1683727"/>
                </a:cubicBezTo>
                <a:cubicBezTo>
                  <a:pt x="0" y="753830"/>
                  <a:pt x="753830" y="0"/>
                  <a:pt x="1683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34285" y="1553239"/>
            <a:ext cx="3753285" cy="3753850"/>
          </a:xfrm>
          <a:custGeom>
            <a:avLst/>
            <a:gdLst>
              <a:gd name="connsiteX0" fmla="*/ 768990 w 3752576"/>
              <a:gd name="connsiteY0" fmla="*/ 0 h 3752576"/>
              <a:gd name="connsiteX1" fmla="*/ 1876288 w 3752576"/>
              <a:gd name="connsiteY1" fmla="*/ 1107298 h 3752576"/>
              <a:gd name="connsiteX2" fmla="*/ 2983586 w 3752576"/>
              <a:gd name="connsiteY2" fmla="*/ 0 h 3752576"/>
              <a:gd name="connsiteX3" fmla="*/ 3752576 w 3752576"/>
              <a:gd name="connsiteY3" fmla="*/ 768990 h 3752576"/>
              <a:gd name="connsiteX4" fmla="*/ 2645278 w 3752576"/>
              <a:gd name="connsiteY4" fmla="*/ 1876288 h 3752576"/>
              <a:gd name="connsiteX5" fmla="*/ 3752576 w 3752576"/>
              <a:gd name="connsiteY5" fmla="*/ 2983586 h 3752576"/>
              <a:gd name="connsiteX6" fmla="*/ 2983586 w 3752576"/>
              <a:gd name="connsiteY6" fmla="*/ 3752576 h 3752576"/>
              <a:gd name="connsiteX7" fmla="*/ 1876288 w 3752576"/>
              <a:gd name="connsiteY7" fmla="*/ 2645278 h 3752576"/>
              <a:gd name="connsiteX8" fmla="*/ 768990 w 3752576"/>
              <a:gd name="connsiteY8" fmla="*/ 3752576 h 3752576"/>
              <a:gd name="connsiteX9" fmla="*/ 0 w 3752576"/>
              <a:gd name="connsiteY9" fmla="*/ 2983586 h 3752576"/>
              <a:gd name="connsiteX10" fmla="*/ 1107298 w 3752576"/>
              <a:gd name="connsiteY10" fmla="*/ 1876288 h 3752576"/>
              <a:gd name="connsiteX11" fmla="*/ 0 w 3752576"/>
              <a:gd name="connsiteY11" fmla="*/ 768990 h 37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2576" h="3752576">
                <a:moveTo>
                  <a:pt x="768990" y="0"/>
                </a:moveTo>
                <a:lnTo>
                  <a:pt x="1876288" y="1107298"/>
                </a:lnTo>
                <a:lnTo>
                  <a:pt x="2983586" y="0"/>
                </a:lnTo>
                <a:lnTo>
                  <a:pt x="3752576" y="768990"/>
                </a:lnTo>
                <a:lnTo>
                  <a:pt x="2645278" y="1876288"/>
                </a:lnTo>
                <a:lnTo>
                  <a:pt x="3752576" y="2983586"/>
                </a:lnTo>
                <a:lnTo>
                  <a:pt x="2983586" y="3752576"/>
                </a:lnTo>
                <a:lnTo>
                  <a:pt x="1876288" y="2645278"/>
                </a:lnTo>
                <a:lnTo>
                  <a:pt x="768990" y="3752576"/>
                </a:lnTo>
                <a:lnTo>
                  <a:pt x="0" y="2983586"/>
                </a:lnTo>
                <a:lnTo>
                  <a:pt x="1107298" y="1876288"/>
                </a:lnTo>
                <a:lnTo>
                  <a:pt x="0" y="768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70404" y="1657282"/>
            <a:ext cx="4112466" cy="3545764"/>
          </a:xfrm>
          <a:custGeom>
            <a:avLst/>
            <a:gdLst>
              <a:gd name="connsiteX0" fmla="*/ 0 w 3477532"/>
              <a:gd name="connsiteY0" fmla="*/ 0 h 2997872"/>
              <a:gd name="connsiteX1" fmla="*/ 3477532 w 3477532"/>
              <a:gd name="connsiteY1" fmla="*/ 0 h 2997872"/>
              <a:gd name="connsiteX2" fmla="*/ 1738766 w 3477532"/>
              <a:gd name="connsiteY2" fmla="*/ 2997872 h 299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32" h="2997872">
                <a:moveTo>
                  <a:pt x="0" y="0"/>
                </a:moveTo>
                <a:lnTo>
                  <a:pt x="3477532" y="0"/>
                </a:lnTo>
                <a:lnTo>
                  <a:pt x="1738766" y="2997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537389" y="-2749899"/>
            <a:ext cx="6017519" cy="6018426"/>
          </a:xfrm>
          <a:custGeom>
            <a:avLst/>
            <a:gdLst>
              <a:gd name="connsiteX0" fmla="*/ 4039571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1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1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-2755276" y="1531782"/>
            <a:ext cx="3954369" cy="3954964"/>
          </a:xfrm>
          <a:custGeom>
            <a:avLst/>
            <a:gdLst>
              <a:gd name="connsiteX0" fmla="*/ 1976811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1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683303" y="431270"/>
            <a:ext cx="6017519" cy="6018426"/>
          </a:xfrm>
          <a:custGeom>
            <a:avLst/>
            <a:gdLst>
              <a:gd name="connsiteX0" fmla="*/ 4039572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2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2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964340" y="-1786950"/>
            <a:ext cx="3954369" cy="3954964"/>
          </a:xfrm>
          <a:custGeom>
            <a:avLst/>
            <a:gdLst>
              <a:gd name="connsiteX0" fmla="*/ 1976812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2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-554583" y="4712952"/>
            <a:ext cx="2974368" cy="2974818"/>
          </a:xfrm>
          <a:custGeom>
            <a:avLst/>
            <a:gdLst>
              <a:gd name="connsiteX0" fmla="*/ 996996 w 2973807"/>
              <a:gd name="connsiteY0" fmla="*/ 0 h 2973808"/>
              <a:gd name="connsiteX1" fmla="*/ 2973807 w 2973807"/>
              <a:gd name="connsiteY1" fmla="*/ 1976811 h 2973808"/>
              <a:gd name="connsiteX2" fmla="*/ 1976810 w 2973807"/>
              <a:gd name="connsiteY2" fmla="*/ 2973808 h 2973808"/>
              <a:gd name="connsiteX3" fmla="*/ 0 w 2973807"/>
              <a:gd name="connsiteY3" fmla="*/ 996997 h 297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807" h="2973808">
                <a:moveTo>
                  <a:pt x="996996" y="0"/>
                </a:moveTo>
                <a:lnTo>
                  <a:pt x="2973807" y="1976811"/>
                </a:lnTo>
                <a:lnTo>
                  <a:pt x="1976810" y="2973808"/>
                </a:lnTo>
                <a:lnTo>
                  <a:pt x="0" y="996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1094" y="2373617"/>
            <a:ext cx="2338527" cy="2338880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7887" y="2373617"/>
            <a:ext cx="2338527" cy="2338880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4681" y="2373617"/>
            <a:ext cx="2338527" cy="2338880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6743" y="3694200"/>
            <a:ext cx="3109644" cy="5452959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81888" y="2645126"/>
            <a:ext cx="5084491" cy="3212370"/>
          </a:xfrm>
          <a:custGeom>
            <a:avLst/>
            <a:gdLst>
              <a:gd name="connsiteX0" fmla="*/ 0 w 5083531"/>
              <a:gd name="connsiteY0" fmla="*/ 0 h 3211279"/>
              <a:gd name="connsiteX1" fmla="*/ 5083531 w 5083531"/>
              <a:gd name="connsiteY1" fmla="*/ 0 h 3211279"/>
              <a:gd name="connsiteX2" fmla="*/ 5083531 w 5083531"/>
              <a:gd name="connsiteY2" fmla="*/ 3211279 h 3211279"/>
              <a:gd name="connsiteX3" fmla="*/ 0 w 5083531"/>
              <a:gd name="connsiteY3" fmla="*/ 3211279 h 32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3531" h="3211279">
                <a:moveTo>
                  <a:pt x="0" y="0"/>
                </a:moveTo>
                <a:lnTo>
                  <a:pt x="5083531" y="0"/>
                </a:lnTo>
                <a:lnTo>
                  <a:pt x="5083531" y="3211279"/>
                </a:lnTo>
                <a:lnTo>
                  <a:pt x="0" y="32112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6319" y="1263837"/>
            <a:ext cx="3137571" cy="4332253"/>
          </a:xfrm>
          <a:custGeom>
            <a:avLst/>
            <a:gdLst>
              <a:gd name="connsiteX0" fmla="*/ 6596 w 3136979"/>
              <a:gd name="connsiteY0" fmla="*/ 0 h 4330782"/>
              <a:gd name="connsiteX1" fmla="*/ 3132582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6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6" y="0"/>
                </a:moveTo>
                <a:cubicBezTo>
                  <a:pt x="3132582" y="0"/>
                  <a:pt x="3132582" y="0"/>
                  <a:pt x="3132582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2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30046" y="1263837"/>
            <a:ext cx="3137571" cy="4332253"/>
          </a:xfrm>
          <a:custGeom>
            <a:avLst/>
            <a:gdLst>
              <a:gd name="connsiteX0" fmla="*/ 6595 w 3136979"/>
              <a:gd name="connsiteY0" fmla="*/ 0 h 4330782"/>
              <a:gd name="connsiteX1" fmla="*/ 3132581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5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5" y="0"/>
                </a:moveTo>
                <a:cubicBezTo>
                  <a:pt x="3132581" y="0"/>
                  <a:pt x="3132581" y="0"/>
                  <a:pt x="3132581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1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31553" y="2520849"/>
            <a:ext cx="4331600" cy="3138044"/>
          </a:xfrm>
          <a:custGeom>
            <a:avLst/>
            <a:gdLst>
              <a:gd name="connsiteX0" fmla="*/ 4836 w 4330782"/>
              <a:gd name="connsiteY0" fmla="*/ 0 h 3136979"/>
              <a:gd name="connsiteX1" fmla="*/ 4325946 w 4330782"/>
              <a:gd name="connsiteY1" fmla="*/ 2198 h 3136979"/>
              <a:gd name="connsiteX2" fmla="*/ 4330782 w 4330782"/>
              <a:gd name="connsiteY2" fmla="*/ 6596 h 3136979"/>
              <a:gd name="connsiteX3" fmla="*/ 4330782 w 4330782"/>
              <a:gd name="connsiteY3" fmla="*/ 3132582 h 3136979"/>
              <a:gd name="connsiteX4" fmla="*/ 4325946 w 4330782"/>
              <a:gd name="connsiteY4" fmla="*/ 3136979 h 3136979"/>
              <a:gd name="connsiteX5" fmla="*/ 4836 w 4330782"/>
              <a:gd name="connsiteY5" fmla="*/ 3134780 h 3136979"/>
              <a:gd name="connsiteX6" fmla="*/ 0 w 4330782"/>
              <a:gd name="connsiteY6" fmla="*/ 3130383 h 3136979"/>
              <a:gd name="connsiteX7" fmla="*/ 0 w 4330782"/>
              <a:gd name="connsiteY7" fmla="*/ 4397 h 3136979"/>
              <a:gd name="connsiteX8" fmla="*/ 4836 w 4330782"/>
              <a:gd name="connsiteY8" fmla="*/ 0 h 31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82" h="3136979">
                <a:moveTo>
                  <a:pt x="4836" y="0"/>
                </a:moveTo>
                <a:cubicBezTo>
                  <a:pt x="4325946" y="2198"/>
                  <a:pt x="4325946" y="2198"/>
                  <a:pt x="4325946" y="2198"/>
                </a:cubicBezTo>
                <a:cubicBezTo>
                  <a:pt x="4328364" y="2198"/>
                  <a:pt x="4330782" y="4397"/>
                  <a:pt x="4330782" y="6596"/>
                </a:cubicBezTo>
                <a:cubicBezTo>
                  <a:pt x="4330782" y="3132582"/>
                  <a:pt x="4330782" y="3132582"/>
                  <a:pt x="4330782" y="3132582"/>
                </a:cubicBezTo>
                <a:cubicBezTo>
                  <a:pt x="4330782" y="3134780"/>
                  <a:pt x="4328364" y="3136979"/>
                  <a:pt x="4325946" y="3136979"/>
                </a:cubicBezTo>
                <a:lnTo>
                  <a:pt x="4836" y="3134780"/>
                </a:lnTo>
                <a:cubicBezTo>
                  <a:pt x="2418" y="3134780"/>
                  <a:pt x="0" y="3132582"/>
                  <a:pt x="0" y="3130383"/>
                </a:cubicBezTo>
                <a:cubicBezTo>
                  <a:pt x="0" y="4397"/>
                  <a:pt x="0" y="4397"/>
                  <a:pt x="0" y="4397"/>
                </a:cubicBezTo>
                <a:cubicBezTo>
                  <a:pt x="0" y="2198"/>
                  <a:pt x="2418" y="0"/>
                  <a:pt x="4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772" y="2287307"/>
            <a:ext cx="2068402" cy="2399706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3029" y="1776921"/>
            <a:ext cx="2948243" cy="3420477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8125" y="2287307"/>
            <a:ext cx="2068402" cy="2399706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35170" y="-462529"/>
            <a:ext cx="8345889" cy="7870360"/>
          </a:xfrm>
          <a:custGeom>
            <a:avLst/>
            <a:gdLst>
              <a:gd name="connsiteX0" fmla="*/ 960424 w 8344313"/>
              <a:gd name="connsiteY0" fmla="*/ 4679740 h 7867688"/>
              <a:gd name="connsiteX1" fmla="*/ 945543 w 8344313"/>
              <a:gd name="connsiteY1" fmla="*/ 4686114 h 7867688"/>
              <a:gd name="connsiteX2" fmla="*/ 945543 w 8344313"/>
              <a:gd name="connsiteY2" fmla="*/ 4718494 h 7867688"/>
              <a:gd name="connsiteX3" fmla="*/ 928267 w 8344313"/>
              <a:gd name="connsiteY3" fmla="*/ 4734683 h 7867688"/>
              <a:gd name="connsiteX4" fmla="*/ 945543 w 8344313"/>
              <a:gd name="connsiteY4" fmla="*/ 4718494 h 7867688"/>
              <a:gd name="connsiteX5" fmla="*/ 960660 w 8344313"/>
              <a:gd name="connsiteY5" fmla="*/ 4702304 h 7867688"/>
              <a:gd name="connsiteX6" fmla="*/ 960660 w 8344313"/>
              <a:gd name="connsiteY6" fmla="*/ 4686114 h 7867688"/>
              <a:gd name="connsiteX7" fmla="*/ 960424 w 8344313"/>
              <a:gd name="connsiteY7" fmla="*/ 4679740 h 7867688"/>
              <a:gd name="connsiteX8" fmla="*/ 7947148 w 8344313"/>
              <a:gd name="connsiteY8" fmla="*/ 110 h 7867688"/>
              <a:gd name="connsiteX9" fmla="*/ 8081748 w 8344313"/>
              <a:gd name="connsiteY9" fmla="*/ 6231 h 7867688"/>
              <a:gd name="connsiteX10" fmla="*/ 8145455 w 8344313"/>
              <a:gd name="connsiteY10" fmla="*/ 22421 h 7867688"/>
              <a:gd name="connsiteX11" fmla="*/ 8336574 w 8344313"/>
              <a:gd name="connsiteY11" fmla="*/ 595534 h 7867688"/>
              <a:gd name="connsiteX12" fmla="*/ 8049355 w 8344313"/>
              <a:gd name="connsiteY12" fmla="*/ 1153536 h 7867688"/>
              <a:gd name="connsiteX13" fmla="*/ 7730823 w 8344313"/>
              <a:gd name="connsiteY13" fmla="*/ 1471933 h 7867688"/>
              <a:gd name="connsiteX14" fmla="*/ 7539703 w 8344313"/>
              <a:gd name="connsiteY14" fmla="*/ 1535612 h 7867688"/>
              <a:gd name="connsiteX15" fmla="*/ 7030052 w 8344313"/>
              <a:gd name="connsiteY15" fmla="*/ 1566912 h 7867688"/>
              <a:gd name="connsiteX16" fmla="*/ 6265574 w 8344313"/>
              <a:gd name="connsiteY16" fmla="*/ 1646781 h 7867688"/>
              <a:gd name="connsiteX17" fmla="*/ 4815442 w 8344313"/>
              <a:gd name="connsiteY17" fmla="*/ 1901498 h 7867688"/>
              <a:gd name="connsiteX18" fmla="*/ 4019651 w 8344313"/>
              <a:gd name="connsiteY18" fmla="*/ 2108725 h 7867688"/>
              <a:gd name="connsiteX19" fmla="*/ 3923551 w 8344313"/>
              <a:gd name="connsiteY19" fmla="*/ 2140025 h 7867688"/>
              <a:gd name="connsiteX20" fmla="*/ 3892238 w 8344313"/>
              <a:gd name="connsiteY20" fmla="*/ 2172404 h 7867688"/>
              <a:gd name="connsiteX21" fmla="*/ 3923551 w 8344313"/>
              <a:gd name="connsiteY21" fmla="*/ 2203704 h 7867688"/>
              <a:gd name="connsiteX22" fmla="*/ 4162180 w 8344313"/>
              <a:gd name="connsiteY22" fmla="*/ 2314873 h 7867688"/>
              <a:gd name="connsiteX23" fmla="*/ 5102661 w 8344313"/>
              <a:gd name="connsiteY23" fmla="*/ 2649458 h 7867688"/>
              <a:gd name="connsiteX24" fmla="*/ 5803432 w 8344313"/>
              <a:gd name="connsiteY24" fmla="*/ 2999154 h 7867688"/>
              <a:gd name="connsiteX25" fmla="*/ 6344397 w 8344313"/>
              <a:gd name="connsiteY25" fmla="*/ 3428719 h 7867688"/>
              <a:gd name="connsiteX26" fmla="*/ 6726636 w 8344313"/>
              <a:gd name="connsiteY26" fmla="*/ 4049322 h 7867688"/>
              <a:gd name="connsiteX27" fmla="*/ 6775226 w 8344313"/>
              <a:gd name="connsiteY27" fmla="*/ 4558756 h 7867688"/>
              <a:gd name="connsiteX28" fmla="*/ 6392987 w 8344313"/>
              <a:gd name="connsiteY28" fmla="*/ 5482644 h 7867688"/>
              <a:gd name="connsiteX29" fmla="*/ 6073375 w 8344313"/>
              <a:gd name="connsiteY29" fmla="*/ 5928399 h 7867688"/>
              <a:gd name="connsiteX30" fmla="*/ 5516213 w 8344313"/>
              <a:gd name="connsiteY30" fmla="*/ 6533891 h 7867688"/>
              <a:gd name="connsiteX31" fmla="*/ 4831638 w 8344313"/>
              <a:gd name="connsiteY31" fmla="*/ 7059514 h 7867688"/>
              <a:gd name="connsiteX32" fmla="*/ 3668725 w 8344313"/>
              <a:gd name="connsiteY32" fmla="*/ 7584058 h 7867688"/>
              <a:gd name="connsiteX33" fmla="*/ 2793031 w 8344313"/>
              <a:gd name="connsiteY33" fmla="*/ 7791285 h 7867688"/>
              <a:gd name="connsiteX34" fmla="*/ 1455195 w 8344313"/>
              <a:gd name="connsiteY34" fmla="*/ 7854965 h 7867688"/>
              <a:gd name="connsiteX35" fmla="*/ 498518 w 8344313"/>
              <a:gd name="connsiteY35" fmla="*/ 7505269 h 7867688"/>
              <a:gd name="connsiteX36" fmla="*/ 36376 w 8344313"/>
              <a:gd name="connsiteY36" fmla="*/ 6724928 h 7867688"/>
              <a:gd name="connsiteX37" fmla="*/ 196182 w 8344313"/>
              <a:gd name="connsiteY37" fmla="*/ 5577623 h 7867688"/>
              <a:gd name="connsiteX38" fmla="*/ 594618 w 8344313"/>
              <a:gd name="connsiteY38" fmla="*/ 4989400 h 7867688"/>
              <a:gd name="connsiteX39" fmla="*/ 1136663 w 8344313"/>
              <a:gd name="connsiteY39" fmla="*/ 4288929 h 7867688"/>
              <a:gd name="connsiteX40" fmla="*/ 1215486 w 8344313"/>
              <a:gd name="connsiteY40" fmla="*/ 4209060 h 7867688"/>
              <a:gd name="connsiteX41" fmla="*/ 1231683 w 8344313"/>
              <a:gd name="connsiteY41" fmla="*/ 4225249 h 7867688"/>
              <a:gd name="connsiteX42" fmla="*/ 1055680 w 8344313"/>
              <a:gd name="connsiteY42" fmla="*/ 4511266 h 7867688"/>
              <a:gd name="connsiteX43" fmla="*/ 976857 w 8344313"/>
              <a:gd name="connsiteY43" fmla="*/ 4638625 h 7867688"/>
              <a:gd name="connsiteX44" fmla="*/ 976857 w 8344313"/>
              <a:gd name="connsiteY44" fmla="*/ 4654814 h 7867688"/>
              <a:gd name="connsiteX45" fmla="*/ 991973 w 8344313"/>
              <a:gd name="connsiteY45" fmla="*/ 4654814 h 7867688"/>
              <a:gd name="connsiteX46" fmla="*/ 1264076 w 8344313"/>
              <a:gd name="connsiteY46" fmla="*/ 4288929 h 7867688"/>
              <a:gd name="connsiteX47" fmla="*/ 1470312 w 8344313"/>
              <a:gd name="connsiteY47" fmla="*/ 4001832 h 7867688"/>
              <a:gd name="connsiteX48" fmla="*/ 1501625 w 8344313"/>
              <a:gd name="connsiteY48" fmla="*/ 3970532 h 7867688"/>
              <a:gd name="connsiteX49" fmla="*/ 1757531 w 8344313"/>
              <a:gd name="connsiteY49" fmla="*/ 3810795 h 7867688"/>
              <a:gd name="connsiteX50" fmla="*/ 1805041 w 8344313"/>
              <a:gd name="connsiteY50" fmla="*/ 3826985 h 7867688"/>
              <a:gd name="connsiteX51" fmla="*/ 1773727 w 8344313"/>
              <a:gd name="connsiteY51" fmla="*/ 3938153 h 7867688"/>
              <a:gd name="connsiteX52" fmla="*/ 1597725 w 8344313"/>
              <a:gd name="connsiteY52" fmla="*/ 4256549 h 7867688"/>
              <a:gd name="connsiteX53" fmla="*/ 1310506 w 8344313"/>
              <a:gd name="connsiteY53" fmla="*/ 5053079 h 7867688"/>
              <a:gd name="connsiteX54" fmla="*/ 1501625 w 8344313"/>
              <a:gd name="connsiteY54" fmla="*/ 5753551 h 7867688"/>
              <a:gd name="connsiteX55" fmla="*/ 1916257 w 8344313"/>
              <a:gd name="connsiteY55" fmla="*/ 6008267 h 7867688"/>
              <a:gd name="connsiteX56" fmla="*/ 2474499 w 8344313"/>
              <a:gd name="connsiteY56" fmla="*/ 6119436 h 7867688"/>
              <a:gd name="connsiteX57" fmla="*/ 2824344 w 8344313"/>
              <a:gd name="connsiteY57" fmla="*/ 6135626 h 7867688"/>
              <a:gd name="connsiteX58" fmla="*/ 3621215 w 8344313"/>
              <a:gd name="connsiteY58" fmla="*/ 6055757 h 7867688"/>
              <a:gd name="connsiteX59" fmla="*/ 4369496 w 8344313"/>
              <a:gd name="connsiteY59" fmla="*/ 5896019 h 7867688"/>
              <a:gd name="connsiteX60" fmla="*/ 5181484 w 8344313"/>
              <a:gd name="connsiteY60" fmla="*/ 5610003 h 7867688"/>
              <a:gd name="connsiteX61" fmla="*/ 5277584 w 8344313"/>
              <a:gd name="connsiteY61" fmla="*/ 5546323 h 7867688"/>
              <a:gd name="connsiteX62" fmla="*/ 5325094 w 8344313"/>
              <a:gd name="connsiteY62" fmla="*/ 5100569 h 7867688"/>
              <a:gd name="connsiteX63" fmla="*/ 5022758 w 8344313"/>
              <a:gd name="connsiteY63" fmla="*/ 4893342 h 7867688"/>
              <a:gd name="connsiteX64" fmla="*/ 4147064 w 8344313"/>
              <a:gd name="connsiteY64" fmla="*/ 4527456 h 7867688"/>
              <a:gd name="connsiteX65" fmla="*/ 3222780 w 8344313"/>
              <a:gd name="connsiteY65" fmla="*/ 4161570 h 7867688"/>
              <a:gd name="connsiteX66" fmla="*/ 2601912 w 8344313"/>
              <a:gd name="connsiteY66" fmla="*/ 3874474 h 7867688"/>
              <a:gd name="connsiteX67" fmla="*/ 2092260 w 8344313"/>
              <a:gd name="connsiteY67" fmla="*/ 3524778 h 7867688"/>
              <a:gd name="connsiteX68" fmla="*/ 1868747 w 8344313"/>
              <a:gd name="connsiteY68" fmla="*/ 3237682 h 7867688"/>
              <a:gd name="connsiteX69" fmla="*/ 1837434 w 8344313"/>
              <a:gd name="connsiteY69" fmla="*/ 2569589 h 7867688"/>
              <a:gd name="connsiteX70" fmla="*/ 2076063 w 8344313"/>
              <a:gd name="connsiteY70" fmla="*/ 2156214 h 7867688"/>
              <a:gd name="connsiteX71" fmla="*/ 2505812 w 8344313"/>
              <a:gd name="connsiteY71" fmla="*/ 1583101 h 7867688"/>
              <a:gd name="connsiteX72" fmla="*/ 2585715 w 8344313"/>
              <a:gd name="connsiteY72" fmla="*/ 1503232 h 7867688"/>
              <a:gd name="connsiteX73" fmla="*/ 2744441 w 8344313"/>
              <a:gd name="connsiteY73" fmla="*/ 1344574 h 7867688"/>
              <a:gd name="connsiteX74" fmla="*/ 3222780 w 8344313"/>
              <a:gd name="connsiteY74" fmla="*/ 977609 h 7867688"/>
              <a:gd name="connsiteX75" fmla="*/ 4305790 w 8344313"/>
              <a:gd name="connsiteY75" fmla="*/ 564234 h 7867688"/>
              <a:gd name="connsiteX76" fmla="*/ 5468703 w 8344313"/>
              <a:gd name="connsiteY76" fmla="*/ 293327 h 7867688"/>
              <a:gd name="connsiteX77" fmla="*/ 6201867 w 8344313"/>
              <a:gd name="connsiteY77" fmla="*/ 165969 h 7867688"/>
              <a:gd name="connsiteX78" fmla="*/ 6742833 w 8344313"/>
              <a:gd name="connsiteY78" fmla="*/ 102290 h 7867688"/>
              <a:gd name="connsiteX79" fmla="*/ 7108875 w 8344313"/>
              <a:gd name="connsiteY79" fmla="*/ 70990 h 7867688"/>
              <a:gd name="connsiteX80" fmla="*/ 7523507 w 8344313"/>
              <a:gd name="connsiteY80" fmla="*/ 22421 h 7867688"/>
              <a:gd name="connsiteX81" fmla="*/ 7947148 w 8344313"/>
              <a:gd name="connsiteY81" fmla="*/ 110 h 786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344313" h="7867688">
                <a:moveTo>
                  <a:pt x="960424" y="4679740"/>
                </a:moveTo>
                <a:cubicBezTo>
                  <a:pt x="959715" y="4677615"/>
                  <a:pt x="956881" y="4686114"/>
                  <a:pt x="945543" y="4686114"/>
                </a:cubicBezTo>
                <a:cubicBezTo>
                  <a:pt x="945543" y="4702304"/>
                  <a:pt x="945543" y="4702304"/>
                  <a:pt x="945543" y="4718494"/>
                </a:cubicBezTo>
                <a:cubicBezTo>
                  <a:pt x="928267" y="4718494"/>
                  <a:pt x="928267" y="4718494"/>
                  <a:pt x="928267" y="4734683"/>
                </a:cubicBezTo>
                <a:cubicBezTo>
                  <a:pt x="945543" y="4734683"/>
                  <a:pt x="945543" y="4718494"/>
                  <a:pt x="945543" y="4718494"/>
                </a:cubicBezTo>
                <a:cubicBezTo>
                  <a:pt x="945543" y="4718494"/>
                  <a:pt x="945543" y="4702304"/>
                  <a:pt x="960660" y="4702304"/>
                </a:cubicBezTo>
                <a:cubicBezTo>
                  <a:pt x="960660" y="4686114"/>
                  <a:pt x="976857" y="4686114"/>
                  <a:pt x="960660" y="4686114"/>
                </a:cubicBezTo>
                <a:cubicBezTo>
                  <a:pt x="960660" y="4682337"/>
                  <a:pt x="960660" y="4680448"/>
                  <a:pt x="960424" y="4679740"/>
                </a:cubicBezTo>
                <a:close/>
                <a:moveTo>
                  <a:pt x="7947148" y="110"/>
                </a:moveTo>
                <a:cubicBezTo>
                  <a:pt x="7992802" y="565"/>
                  <a:pt x="8037748" y="2454"/>
                  <a:pt x="8081748" y="6231"/>
                </a:cubicBezTo>
                <a:cubicBezTo>
                  <a:pt x="8113062" y="6231"/>
                  <a:pt x="8128178" y="6231"/>
                  <a:pt x="8145455" y="22421"/>
                </a:cubicBezTo>
                <a:cubicBezTo>
                  <a:pt x="8304181" y="182159"/>
                  <a:pt x="8367887" y="373196"/>
                  <a:pt x="8336574" y="595534"/>
                </a:cubicBezTo>
                <a:cubicBezTo>
                  <a:pt x="8304181" y="818951"/>
                  <a:pt x="8176768" y="993799"/>
                  <a:pt x="8049355" y="1153536"/>
                </a:cubicBezTo>
                <a:cubicBezTo>
                  <a:pt x="7953256" y="1264705"/>
                  <a:pt x="7825843" y="1359684"/>
                  <a:pt x="7730823" y="1471933"/>
                </a:cubicBezTo>
                <a:cubicBezTo>
                  <a:pt x="7667116" y="1519422"/>
                  <a:pt x="7618527" y="1550722"/>
                  <a:pt x="7539703" y="1535612"/>
                </a:cubicBezTo>
                <a:cubicBezTo>
                  <a:pt x="7363701" y="1535612"/>
                  <a:pt x="7204974" y="1550722"/>
                  <a:pt x="7030052" y="1566912"/>
                </a:cubicBezTo>
                <a:cubicBezTo>
                  <a:pt x="6775226" y="1583101"/>
                  <a:pt x="6520400" y="1614401"/>
                  <a:pt x="6265574" y="1646781"/>
                </a:cubicBezTo>
                <a:cubicBezTo>
                  <a:pt x="5771039" y="1710460"/>
                  <a:pt x="5293780" y="1805439"/>
                  <a:pt x="4815442" y="1901498"/>
                </a:cubicBezTo>
                <a:cubicBezTo>
                  <a:pt x="4544419" y="1965177"/>
                  <a:pt x="4289593" y="2028856"/>
                  <a:pt x="4019651" y="2108725"/>
                </a:cubicBezTo>
                <a:cubicBezTo>
                  <a:pt x="3987257" y="2108725"/>
                  <a:pt x="3955944" y="2123835"/>
                  <a:pt x="3923551" y="2140025"/>
                </a:cubicBezTo>
                <a:cubicBezTo>
                  <a:pt x="3907354" y="2140025"/>
                  <a:pt x="3876041" y="2156214"/>
                  <a:pt x="3892238" y="2172404"/>
                </a:cubicBezTo>
                <a:cubicBezTo>
                  <a:pt x="3892238" y="2187514"/>
                  <a:pt x="3907354" y="2203704"/>
                  <a:pt x="3923551" y="2203704"/>
                </a:cubicBezTo>
                <a:cubicBezTo>
                  <a:pt x="4003454" y="2251194"/>
                  <a:pt x="4083357" y="2283573"/>
                  <a:pt x="4162180" y="2314873"/>
                </a:cubicBezTo>
                <a:cubicBezTo>
                  <a:pt x="4480713" y="2410931"/>
                  <a:pt x="4799245" y="2522100"/>
                  <a:pt x="5102661" y="2649458"/>
                </a:cubicBezTo>
                <a:cubicBezTo>
                  <a:pt x="5341290" y="2760627"/>
                  <a:pt x="5579919" y="2871796"/>
                  <a:pt x="5803432" y="2999154"/>
                </a:cubicBezTo>
                <a:cubicBezTo>
                  <a:pt x="5994551" y="3126513"/>
                  <a:pt x="6185671" y="3253871"/>
                  <a:pt x="6344397" y="3428719"/>
                </a:cubicBezTo>
                <a:cubicBezTo>
                  <a:pt x="6520400" y="3603567"/>
                  <a:pt x="6662929" y="3810795"/>
                  <a:pt x="6726636" y="4049322"/>
                </a:cubicBezTo>
                <a:cubicBezTo>
                  <a:pt x="6775226" y="4209060"/>
                  <a:pt x="6790342" y="4383908"/>
                  <a:pt x="6775226" y="4558756"/>
                </a:cubicBezTo>
                <a:cubicBezTo>
                  <a:pt x="6726636" y="4893342"/>
                  <a:pt x="6584106" y="5195548"/>
                  <a:pt x="6392987" y="5482644"/>
                </a:cubicBezTo>
                <a:cubicBezTo>
                  <a:pt x="6296887" y="5626192"/>
                  <a:pt x="6185671" y="5785930"/>
                  <a:pt x="6073375" y="5928399"/>
                </a:cubicBezTo>
                <a:cubicBezTo>
                  <a:pt x="5898452" y="6135626"/>
                  <a:pt x="5723529" y="6341774"/>
                  <a:pt x="5516213" y="6533891"/>
                </a:cubicBezTo>
                <a:cubicBezTo>
                  <a:pt x="5293780" y="6741118"/>
                  <a:pt x="5070268" y="6915966"/>
                  <a:pt x="4831638" y="7059514"/>
                </a:cubicBezTo>
                <a:cubicBezTo>
                  <a:pt x="4465596" y="7298041"/>
                  <a:pt x="4083357" y="7456700"/>
                  <a:pt x="3668725" y="7584058"/>
                </a:cubicBezTo>
                <a:cubicBezTo>
                  <a:pt x="3381506" y="7680117"/>
                  <a:pt x="3095367" y="7743796"/>
                  <a:pt x="2793031" y="7791285"/>
                </a:cubicBezTo>
                <a:cubicBezTo>
                  <a:pt x="2362203" y="7854965"/>
                  <a:pt x="1916257" y="7887344"/>
                  <a:pt x="1455195" y="7854965"/>
                </a:cubicBezTo>
                <a:cubicBezTo>
                  <a:pt x="1104269" y="7838775"/>
                  <a:pt x="785737" y="7743796"/>
                  <a:pt x="498518" y="7505269"/>
                </a:cubicBezTo>
                <a:cubicBezTo>
                  <a:pt x="259889" y="7314231"/>
                  <a:pt x="100083" y="7043325"/>
                  <a:pt x="36376" y="6724928"/>
                </a:cubicBezTo>
                <a:cubicBezTo>
                  <a:pt x="-42447" y="6326664"/>
                  <a:pt x="5063" y="5944588"/>
                  <a:pt x="196182" y="5577623"/>
                </a:cubicBezTo>
                <a:cubicBezTo>
                  <a:pt x="307399" y="5371475"/>
                  <a:pt x="451008" y="5180438"/>
                  <a:pt x="594618" y="4989400"/>
                </a:cubicBezTo>
                <a:cubicBezTo>
                  <a:pt x="769541" y="4749793"/>
                  <a:pt x="945543" y="4511266"/>
                  <a:pt x="1136663" y="4288929"/>
                </a:cubicBezTo>
                <a:cubicBezTo>
                  <a:pt x="1167976" y="4256549"/>
                  <a:pt x="1183093" y="4225249"/>
                  <a:pt x="1215486" y="4209060"/>
                </a:cubicBezTo>
                <a:cubicBezTo>
                  <a:pt x="1231683" y="4225249"/>
                  <a:pt x="1231683" y="4225249"/>
                  <a:pt x="1231683" y="4225249"/>
                </a:cubicBezTo>
                <a:cubicBezTo>
                  <a:pt x="1183093" y="4320229"/>
                  <a:pt x="1104269" y="4416287"/>
                  <a:pt x="1055680" y="4511266"/>
                </a:cubicBezTo>
                <a:cubicBezTo>
                  <a:pt x="1024367" y="4558756"/>
                  <a:pt x="991973" y="4591135"/>
                  <a:pt x="976857" y="4638625"/>
                </a:cubicBezTo>
                <a:cubicBezTo>
                  <a:pt x="976857" y="4654814"/>
                  <a:pt x="976857" y="4654814"/>
                  <a:pt x="976857" y="4654814"/>
                </a:cubicBezTo>
                <a:cubicBezTo>
                  <a:pt x="976857" y="4671004"/>
                  <a:pt x="991973" y="4654814"/>
                  <a:pt x="991973" y="4654814"/>
                </a:cubicBezTo>
                <a:cubicBezTo>
                  <a:pt x="1088073" y="4543645"/>
                  <a:pt x="1167976" y="4400097"/>
                  <a:pt x="1264076" y="4288929"/>
                </a:cubicBezTo>
                <a:cubicBezTo>
                  <a:pt x="1327782" y="4192870"/>
                  <a:pt x="1391488" y="4097891"/>
                  <a:pt x="1470312" y="4001832"/>
                </a:cubicBezTo>
                <a:cubicBezTo>
                  <a:pt x="1486508" y="3985643"/>
                  <a:pt x="1501625" y="3970532"/>
                  <a:pt x="1501625" y="3970532"/>
                </a:cubicBezTo>
                <a:cubicBezTo>
                  <a:pt x="1597725" y="3906853"/>
                  <a:pt x="1677628" y="3858285"/>
                  <a:pt x="1757531" y="3810795"/>
                </a:cubicBezTo>
                <a:cubicBezTo>
                  <a:pt x="1788844" y="3779495"/>
                  <a:pt x="1805041" y="3794605"/>
                  <a:pt x="1805041" y="3826985"/>
                </a:cubicBezTo>
                <a:cubicBezTo>
                  <a:pt x="1805041" y="3874474"/>
                  <a:pt x="1788844" y="3906853"/>
                  <a:pt x="1773727" y="3938153"/>
                </a:cubicBezTo>
                <a:cubicBezTo>
                  <a:pt x="1710021" y="4049322"/>
                  <a:pt x="1646314" y="4145380"/>
                  <a:pt x="1597725" y="4256549"/>
                </a:cubicBezTo>
                <a:cubicBezTo>
                  <a:pt x="1455195" y="4495077"/>
                  <a:pt x="1342899" y="4765983"/>
                  <a:pt x="1310506" y="5053079"/>
                </a:cubicBezTo>
                <a:cubicBezTo>
                  <a:pt x="1279192" y="5307796"/>
                  <a:pt x="1310506" y="5546323"/>
                  <a:pt x="1501625" y="5753551"/>
                </a:cubicBezTo>
                <a:cubicBezTo>
                  <a:pt x="1613921" y="5864719"/>
                  <a:pt x="1757531" y="5944588"/>
                  <a:pt x="1916257" y="6008267"/>
                </a:cubicBezTo>
                <a:cubicBezTo>
                  <a:pt x="2092260" y="6071947"/>
                  <a:pt x="2283379" y="6104326"/>
                  <a:pt x="2474499" y="6119436"/>
                </a:cubicBezTo>
                <a:cubicBezTo>
                  <a:pt x="2585715" y="6119436"/>
                  <a:pt x="2713128" y="6135626"/>
                  <a:pt x="2824344" y="6135626"/>
                </a:cubicBezTo>
                <a:cubicBezTo>
                  <a:pt x="3095367" y="6119436"/>
                  <a:pt x="3366389" y="6087057"/>
                  <a:pt x="3621215" y="6055757"/>
                </a:cubicBezTo>
                <a:cubicBezTo>
                  <a:pt x="3876041" y="6023378"/>
                  <a:pt x="4130867" y="5959699"/>
                  <a:pt x="4369496" y="5896019"/>
                </a:cubicBezTo>
                <a:cubicBezTo>
                  <a:pt x="4640519" y="5832340"/>
                  <a:pt x="4911541" y="5737361"/>
                  <a:pt x="5181484" y="5610003"/>
                </a:cubicBezTo>
                <a:cubicBezTo>
                  <a:pt x="5213877" y="5577623"/>
                  <a:pt x="5245191" y="5562513"/>
                  <a:pt x="5277584" y="5546323"/>
                </a:cubicBezTo>
                <a:cubicBezTo>
                  <a:pt x="5421193" y="5466454"/>
                  <a:pt x="5484900" y="5259227"/>
                  <a:pt x="5325094" y="5100569"/>
                </a:cubicBezTo>
                <a:cubicBezTo>
                  <a:pt x="5230074" y="5020700"/>
                  <a:pt x="5133974" y="4940831"/>
                  <a:pt x="5022758" y="4893342"/>
                </a:cubicBezTo>
                <a:cubicBezTo>
                  <a:pt x="4735539" y="4749793"/>
                  <a:pt x="4433203" y="4638625"/>
                  <a:pt x="4147064" y="4527456"/>
                </a:cubicBezTo>
                <a:cubicBezTo>
                  <a:pt x="3828531" y="4416287"/>
                  <a:pt x="3525116" y="4288929"/>
                  <a:pt x="3222780" y="4161570"/>
                </a:cubicBezTo>
                <a:cubicBezTo>
                  <a:pt x="3015464" y="4081701"/>
                  <a:pt x="2808148" y="3985643"/>
                  <a:pt x="2601912" y="3874474"/>
                </a:cubicBezTo>
                <a:cubicBezTo>
                  <a:pt x="2425909" y="3779495"/>
                  <a:pt x="2250986" y="3667247"/>
                  <a:pt x="2092260" y="3524778"/>
                </a:cubicBezTo>
                <a:cubicBezTo>
                  <a:pt x="1996160" y="3444909"/>
                  <a:pt x="1916257" y="3348851"/>
                  <a:pt x="1868747" y="3237682"/>
                </a:cubicBezTo>
                <a:cubicBezTo>
                  <a:pt x="1757531" y="3014265"/>
                  <a:pt x="1757531" y="2791927"/>
                  <a:pt x="1837434" y="2569589"/>
                </a:cubicBezTo>
                <a:cubicBezTo>
                  <a:pt x="1901140" y="2427121"/>
                  <a:pt x="1996160" y="2299763"/>
                  <a:pt x="2076063" y="2156214"/>
                </a:cubicBezTo>
                <a:cubicBezTo>
                  <a:pt x="2203476" y="1965177"/>
                  <a:pt x="2347086" y="1774139"/>
                  <a:pt x="2505812" y="1583101"/>
                </a:cubicBezTo>
                <a:cubicBezTo>
                  <a:pt x="2522009" y="1550722"/>
                  <a:pt x="2553322" y="1519422"/>
                  <a:pt x="2585715" y="1503232"/>
                </a:cubicBezTo>
                <a:cubicBezTo>
                  <a:pt x="2649421" y="1471933"/>
                  <a:pt x="2696931" y="1408253"/>
                  <a:pt x="2744441" y="1344574"/>
                </a:cubicBezTo>
                <a:cubicBezTo>
                  <a:pt x="2871854" y="1201026"/>
                  <a:pt x="3047857" y="1089857"/>
                  <a:pt x="3222780" y="977609"/>
                </a:cubicBezTo>
                <a:cubicBezTo>
                  <a:pt x="3557508" y="786572"/>
                  <a:pt x="3939748" y="659213"/>
                  <a:pt x="4305790" y="564234"/>
                </a:cubicBezTo>
                <a:cubicBezTo>
                  <a:pt x="4688029" y="453065"/>
                  <a:pt x="5070268" y="357007"/>
                  <a:pt x="5468703" y="293327"/>
                </a:cubicBezTo>
                <a:cubicBezTo>
                  <a:pt x="5707332" y="245838"/>
                  <a:pt x="5962158" y="198348"/>
                  <a:pt x="6201867" y="165969"/>
                </a:cubicBezTo>
                <a:cubicBezTo>
                  <a:pt x="6392987" y="149779"/>
                  <a:pt x="6567910" y="118479"/>
                  <a:pt x="6742833" y="102290"/>
                </a:cubicBezTo>
                <a:cubicBezTo>
                  <a:pt x="6854049" y="86100"/>
                  <a:pt x="6981462" y="70990"/>
                  <a:pt x="7108875" y="70990"/>
                </a:cubicBezTo>
                <a:cubicBezTo>
                  <a:pt x="7236288" y="54800"/>
                  <a:pt x="7379897" y="38611"/>
                  <a:pt x="7523507" y="22421"/>
                </a:cubicBezTo>
                <a:cubicBezTo>
                  <a:pt x="7666846" y="10279"/>
                  <a:pt x="7810186" y="-1256"/>
                  <a:pt x="7947148" y="1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346127" y="-581301"/>
            <a:ext cx="11607476" cy="7851131"/>
          </a:xfrm>
          <a:custGeom>
            <a:avLst/>
            <a:gdLst>
              <a:gd name="connsiteX0" fmla="*/ 11031143 w 11605284"/>
              <a:gd name="connsiteY0" fmla="*/ 27 h 7848466"/>
              <a:gd name="connsiteX1" fmla="*/ 11058132 w 11605284"/>
              <a:gd name="connsiteY1" fmla="*/ 38904 h 7848466"/>
              <a:gd name="connsiteX2" fmla="*/ 11105841 w 11605284"/>
              <a:gd name="connsiteY2" fmla="*/ 70345 h 7848466"/>
              <a:gd name="connsiteX3" fmla="*/ 11202343 w 11605284"/>
              <a:gd name="connsiteY3" fmla="*/ 22642 h 7848466"/>
              <a:gd name="connsiteX4" fmla="*/ 11250052 w 11605284"/>
              <a:gd name="connsiteY4" fmla="*/ 54082 h 7848466"/>
              <a:gd name="connsiteX5" fmla="*/ 11250052 w 11605284"/>
              <a:gd name="connsiteY5" fmla="*/ 70345 h 7848466"/>
              <a:gd name="connsiteX6" fmla="*/ 11410527 w 11605284"/>
              <a:gd name="connsiteY6" fmla="*/ 309944 h 7848466"/>
              <a:gd name="connsiteX7" fmla="*/ 11553654 w 11605284"/>
              <a:gd name="connsiteY7" fmla="*/ 390172 h 7848466"/>
              <a:gd name="connsiteX8" fmla="*/ 11602448 w 11605284"/>
              <a:gd name="connsiteY8" fmla="*/ 486663 h 7848466"/>
              <a:gd name="connsiteX9" fmla="*/ 11505945 w 11605284"/>
              <a:gd name="connsiteY9" fmla="*/ 837931 h 7848466"/>
              <a:gd name="connsiteX10" fmla="*/ 11074396 w 11605284"/>
              <a:gd name="connsiteY10" fmla="*/ 1398442 h 7848466"/>
              <a:gd name="connsiteX11" fmla="*/ 10066002 w 11605284"/>
              <a:gd name="connsiteY11" fmla="*/ 2389365 h 7848466"/>
              <a:gd name="connsiteX12" fmla="*/ 9347114 w 11605284"/>
              <a:gd name="connsiteY12" fmla="*/ 3076723 h 7848466"/>
              <a:gd name="connsiteX13" fmla="*/ 8802798 w 11605284"/>
              <a:gd name="connsiteY13" fmla="*/ 3637234 h 7848466"/>
              <a:gd name="connsiteX14" fmla="*/ 8227038 w 11605284"/>
              <a:gd name="connsiteY14" fmla="*/ 4276889 h 7848466"/>
              <a:gd name="connsiteX15" fmla="*/ 7779224 w 11605284"/>
              <a:gd name="connsiteY15" fmla="*/ 4804876 h 7848466"/>
              <a:gd name="connsiteX16" fmla="*/ 7379119 w 11605284"/>
              <a:gd name="connsiteY16" fmla="*/ 5332862 h 7848466"/>
              <a:gd name="connsiteX17" fmla="*/ 7106961 w 11605284"/>
              <a:gd name="connsiteY17" fmla="*/ 5700393 h 7848466"/>
              <a:gd name="connsiteX18" fmla="*/ 6867332 w 11605284"/>
              <a:gd name="connsiteY18" fmla="*/ 6036483 h 7848466"/>
              <a:gd name="connsiteX19" fmla="*/ 6178805 w 11605284"/>
              <a:gd name="connsiteY19" fmla="*/ 7091371 h 7848466"/>
              <a:gd name="connsiteX20" fmla="*/ 5843758 w 11605284"/>
              <a:gd name="connsiteY20" fmla="*/ 7651882 h 7848466"/>
              <a:gd name="connsiteX21" fmla="*/ 5699547 w 11605284"/>
              <a:gd name="connsiteY21" fmla="*/ 7763551 h 7848466"/>
              <a:gd name="connsiteX22" fmla="*/ 4805003 w 11605284"/>
              <a:gd name="connsiteY22" fmla="*/ 7843779 h 7848466"/>
              <a:gd name="connsiteX23" fmla="*/ 4644528 w 11605284"/>
              <a:gd name="connsiteY23" fmla="*/ 7843779 h 7848466"/>
              <a:gd name="connsiteX24" fmla="*/ 4181534 w 11605284"/>
              <a:gd name="connsiteY24" fmla="*/ 7699585 h 7848466"/>
              <a:gd name="connsiteX25" fmla="*/ 4101296 w 11605284"/>
              <a:gd name="connsiteY25" fmla="*/ 7396020 h 7848466"/>
              <a:gd name="connsiteX26" fmla="*/ 4181534 w 11605284"/>
              <a:gd name="connsiteY26" fmla="*/ 6851772 h 7848466"/>
              <a:gd name="connsiteX27" fmla="*/ 4468872 w 11605284"/>
              <a:gd name="connsiteY27" fmla="*/ 5716655 h 7848466"/>
              <a:gd name="connsiteX28" fmla="*/ 4613083 w 11605284"/>
              <a:gd name="connsiteY28" fmla="*/ 5252634 h 7848466"/>
              <a:gd name="connsiteX29" fmla="*/ 4836448 w 11605284"/>
              <a:gd name="connsiteY29" fmla="*/ 4565276 h 7848466"/>
              <a:gd name="connsiteX30" fmla="*/ 5124870 w 11605284"/>
              <a:gd name="connsiteY30" fmla="*/ 3733725 h 7848466"/>
              <a:gd name="connsiteX31" fmla="*/ 5316791 w 11605284"/>
              <a:gd name="connsiteY31" fmla="*/ 3173213 h 7848466"/>
              <a:gd name="connsiteX32" fmla="*/ 5316791 w 11605284"/>
              <a:gd name="connsiteY32" fmla="*/ 3156951 h 7848466"/>
              <a:gd name="connsiteX33" fmla="*/ 5333055 w 11605284"/>
              <a:gd name="connsiteY33" fmla="*/ 3140689 h 7848466"/>
              <a:gd name="connsiteX34" fmla="*/ 5333055 w 11605284"/>
              <a:gd name="connsiteY34" fmla="*/ 3125510 h 7848466"/>
              <a:gd name="connsiteX35" fmla="*/ 5316791 w 11605284"/>
              <a:gd name="connsiteY35" fmla="*/ 3156951 h 7848466"/>
              <a:gd name="connsiteX36" fmla="*/ 5172579 w 11605284"/>
              <a:gd name="connsiteY36" fmla="*/ 3284882 h 7848466"/>
              <a:gd name="connsiteX37" fmla="*/ 4485136 w 11605284"/>
              <a:gd name="connsiteY37" fmla="*/ 4021027 h 7848466"/>
              <a:gd name="connsiteX38" fmla="*/ 3684927 w 11605284"/>
              <a:gd name="connsiteY38" fmla="*/ 4916544 h 7848466"/>
              <a:gd name="connsiteX39" fmla="*/ 3173140 w 11605284"/>
              <a:gd name="connsiteY39" fmla="*/ 5475971 h 7848466"/>
              <a:gd name="connsiteX40" fmla="*/ 2325221 w 11605284"/>
              <a:gd name="connsiteY40" fmla="*/ 6515682 h 7848466"/>
              <a:gd name="connsiteX41" fmla="*/ 1813434 w 11605284"/>
              <a:gd name="connsiteY41" fmla="*/ 7171599 h 7848466"/>
              <a:gd name="connsiteX42" fmla="*/ 1478387 w 11605284"/>
              <a:gd name="connsiteY42" fmla="*/ 7667061 h 7848466"/>
              <a:gd name="connsiteX43" fmla="*/ 1398149 w 11605284"/>
              <a:gd name="connsiteY43" fmla="*/ 7715848 h 7848466"/>
              <a:gd name="connsiteX44" fmla="*/ 789859 w 11605284"/>
              <a:gd name="connsiteY44" fmla="*/ 7794992 h 7848466"/>
              <a:gd name="connsiteX45" fmla="*/ 486257 w 11605284"/>
              <a:gd name="connsiteY45" fmla="*/ 7699585 h 7848466"/>
              <a:gd name="connsiteX46" fmla="*/ 438548 w 11605284"/>
              <a:gd name="connsiteY46" fmla="*/ 7667061 h 7848466"/>
              <a:gd name="connsiteX47" fmla="*/ 374574 w 11605284"/>
              <a:gd name="connsiteY47" fmla="*/ 7667061 h 7848466"/>
              <a:gd name="connsiteX48" fmla="*/ 294337 w 11605284"/>
              <a:gd name="connsiteY48" fmla="*/ 7619358 h 7848466"/>
              <a:gd name="connsiteX49" fmla="*/ 294337 w 11605284"/>
              <a:gd name="connsiteY49" fmla="*/ 7475164 h 7848466"/>
              <a:gd name="connsiteX50" fmla="*/ 294337 w 11605284"/>
              <a:gd name="connsiteY50" fmla="*/ 7443723 h 7848466"/>
              <a:gd name="connsiteX51" fmla="*/ 261808 w 11605284"/>
              <a:gd name="connsiteY51" fmla="*/ 7475164 h 7848466"/>
              <a:gd name="connsiteX52" fmla="*/ 118681 w 11605284"/>
              <a:gd name="connsiteY52" fmla="*/ 7715848 h 7848466"/>
              <a:gd name="connsiteX53" fmla="*/ 38443 w 11605284"/>
              <a:gd name="connsiteY53" fmla="*/ 7763551 h 7848466"/>
              <a:gd name="connsiteX54" fmla="*/ 5914 w 11605284"/>
              <a:gd name="connsiteY54" fmla="*/ 7667061 h 7848466"/>
              <a:gd name="connsiteX55" fmla="*/ 294337 w 11605284"/>
              <a:gd name="connsiteY55" fmla="*/ 6899475 h 7848466"/>
              <a:gd name="connsiteX56" fmla="*/ 486257 w 11605284"/>
              <a:gd name="connsiteY56" fmla="*/ 6371488 h 7848466"/>
              <a:gd name="connsiteX57" fmla="*/ 806124 w 11605284"/>
              <a:gd name="connsiteY57" fmla="*/ 5492234 h 7848466"/>
              <a:gd name="connsiteX58" fmla="*/ 1078282 w 11605284"/>
              <a:gd name="connsiteY58" fmla="*/ 4692123 h 7848466"/>
              <a:gd name="connsiteX59" fmla="*/ 1478387 w 11605284"/>
              <a:gd name="connsiteY59" fmla="*/ 3445338 h 7848466"/>
              <a:gd name="connsiteX60" fmla="*/ 1829698 w 11605284"/>
              <a:gd name="connsiteY60" fmla="*/ 2149766 h 7848466"/>
              <a:gd name="connsiteX61" fmla="*/ 1957645 w 11605284"/>
              <a:gd name="connsiteY61" fmla="*/ 1446145 h 7848466"/>
              <a:gd name="connsiteX62" fmla="*/ 1973909 w 11605284"/>
              <a:gd name="connsiteY62" fmla="*/ 1126318 h 7848466"/>
              <a:gd name="connsiteX63" fmla="*/ 1926200 w 11605284"/>
              <a:gd name="connsiteY63" fmla="*/ 1029827 h 7848466"/>
              <a:gd name="connsiteX64" fmla="*/ 1877407 w 11605284"/>
              <a:gd name="connsiteY64" fmla="*/ 998387 h 7848466"/>
              <a:gd name="connsiteX65" fmla="*/ 1893672 w 11605284"/>
              <a:gd name="connsiteY65" fmla="*/ 710000 h 7848466"/>
              <a:gd name="connsiteX66" fmla="*/ 2405459 w 11605284"/>
              <a:gd name="connsiteY66" fmla="*/ 534366 h 7848466"/>
              <a:gd name="connsiteX67" fmla="*/ 3365060 w 11605284"/>
              <a:gd name="connsiteY67" fmla="*/ 422697 h 7848466"/>
              <a:gd name="connsiteX68" fmla="*/ 3829138 w 11605284"/>
              <a:gd name="connsiteY68" fmla="*/ 550628 h 7848466"/>
              <a:gd name="connsiteX69" fmla="*/ 4117561 w 11605284"/>
              <a:gd name="connsiteY69" fmla="*/ 965862 h 7848466"/>
              <a:gd name="connsiteX70" fmla="*/ 4101296 w 11605284"/>
              <a:gd name="connsiteY70" fmla="*/ 1605517 h 7848466"/>
              <a:gd name="connsiteX71" fmla="*/ 3829138 w 11605284"/>
              <a:gd name="connsiteY71" fmla="*/ 2421890 h 7848466"/>
              <a:gd name="connsiteX72" fmla="*/ 3573245 w 11605284"/>
              <a:gd name="connsiteY72" fmla="*/ 3029020 h 7848466"/>
              <a:gd name="connsiteX73" fmla="*/ 3348795 w 11605284"/>
              <a:gd name="connsiteY73" fmla="*/ 3524481 h 7848466"/>
              <a:gd name="connsiteX74" fmla="*/ 3125431 w 11605284"/>
              <a:gd name="connsiteY74" fmla="*/ 4004765 h 7848466"/>
              <a:gd name="connsiteX75" fmla="*/ 3045193 w 11605284"/>
              <a:gd name="connsiteY75" fmla="*/ 4196662 h 7848466"/>
              <a:gd name="connsiteX76" fmla="*/ 3045193 w 11605284"/>
              <a:gd name="connsiteY76" fmla="*/ 4212924 h 7848466"/>
              <a:gd name="connsiteX77" fmla="*/ 3061457 w 11605284"/>
              <a:gd name="connsiteY77" fmla="*/ 4212924 h 7848466"/>
              <a:gd name="connsiteX78" fmla="*/ 3173140 w 11605284"/>
              <a:gd name="connsiteY78" fmla="*/ 4100171 h 7848466"/>
              <a:gd name="connsiteX79" fmla="*/ 4212978 w 11605284"/>
              <a:gd name="connsiteY79" fmla="*/ 3092985 h 7848466"/>
              <a:gd name="connsiteX80" fmla="*/ 5141135 w 11605284"/>
              <a:gd name="connsiteY80" fmla="*/ 2229994 h 7848466"/>
              <a:gd name="connsiteX81" fmla="*/ 5812313 w 11605284"/>
              <a:gd name="connsiteY81" fmla="*/ 1654304 h 7848466"/>
              <a:gd name="connsiteX82" fmla="*/ 5891467 w 11605284"/>
              <a:gd name="connsiteY82" fmla="*/ 1493848 h 7848466"/>
              <a:gd name="connsiteX83" fmla="*/ 5891467 w 11605284"/>
              <a:gd name="connsiteY83" fmla="*/ 1462407 h 7848466"/>
              <a:gd name="connsiteX84" fmla="*/ 5891467 w 11605284"/>
              <a:gd name="connsiteY84" fmla="*/ 1334476 h 7848466"/>
              <a:gd name="connsiteX85" fmla="*/ 6099651 w 11605284"/>
              <a:gd name="connsiteY85" fmla="*/ 1237986 h 7848466"/>
              <a:gd name="connsiteX86" fmla="*/ 6611439 w 11605284"/>
              <a:gd name="connsiteY86" fmla="*/ 1141496 h 7848466"/>
              <a:gd name="connsiteX87" fmla="*/ 7075517 w 11605284"/>
              <a:gd name="connsiteY87" fmla="*/ 1157758 h 7848466"/>
              <a:gd name="connsiteX88" fmla="*/ 7251173 w 11605284"/>
              <a:gd name="connsiteY88" fmla="*/ 1477586 h 7848466"/>
              <a:gd name="connsiteX89" fmla="*/ 7042988 w 11605284"/>
              <a:gd name="connsiteY89" fmla="*/ 2181206 h 7848466"/>
              <a:gd name="connsiteX90" fmla="*/ 6803359 w 11605284"/>
              <a:gd name="connsiteY90" fmla="*/ 2884827 h 7848466"/>
              <a:gd name="connsiteX91" fmla="*/ 6611439 w 11605284"/>
              <a:gd name="connsiteY91" fmla="*/ 3460516 h 7848466"/>
              <a:gd name="connsiteX92" fmla="*/ 6388074 w 11605284"/>
              <a:gd name="connsiteY92" fmla="*/ 4084993 h 7848466"/>
              <a:gd name="connsiteX93" fmla="*/ 6275307 w 11605284"/>
              <a:gd name="connsiteY93" fmla="*/ 4421083 h 7848466"/>
              <a:gd name="connsiteX94" fmla="*/ 6260127 w 11605284"/>
              <a:gd name="connsiteY94" fmla="*/ 4501311 h 7848466"/>
              <a:gd name="connsiteX95" fmla="*/ 6355545 w 11605284"/>
              <a:gd name="connsiteY95" fmla="*/ 4421083 h 7848466"/>
              <a:gd name="connsiteX96" fmla="*/ 7426828 w 11605284"/>
              <a:gd name="connsiteY96" fmla="*/ 3301144 h 7848466"/>
              <a:gd name="connsiteX97" fmla="*/ 8387513 w 11605284"/>
              <a:gd name="connsiteY97" fmla="*/ 2357925 h 7848466"/>
              <a:gd name="connsiteX98" fmla="*/ 9186639 w 11605284"/>
              <a:gd name="connsiteY98" fmla="*/ 1605517 h 7848466"/>
              <a:gd name="connsiteX99" fmla="*/ 10050822 w 11605284"/>
              <a:gd name="connsiteY99" fmla="*/ 821668 h 7848466"/>
              <a:gd name="connsiteX100" fmla="*/ 10674291 w 11605284"/>
              <a:gd name="connsiteY100" fmla="*/ 294766 h 7848466"/>
              <a:gd name="connsiteX101" fmla="*/ 10977894 w 11605284"/>
              <a:gd name="connsiteY101" fmla="*/ 38904 h 7848466"/>
              <a:gd name="connsiteX102" fmla="*/ 11010423 w 11605284"/>
              <a:gd name="connsiteY102" fmla="*/ 6379 h 7848466"/>
              <a:gd name="connsiteX103" fmla="*/ 11031143 w 11605284"/>
              <a:gd name="connsiteY103" fmla="*/ 27 h 78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605284" h="7848466">
                <a:moveTo>
                  <a:pt x="11031143" y="27"/>
                </a:moveTo>
                <a:cubicBezTo>
                  <a:pt x="11048983" y="-735"/>
                  <a:pt x="11058132" y="14511"/>
                  <a:pt x="11058132" y="38904"/>
                </a:cubicBezTo>
                <a:cubicBezTo>
                  <a:pt x="11041867" y="102870"/>
                  <a:pt x="11074396" y="86607"/>
                  <a:pt x="11105841" y="70345"/>
                </a:cubicBezTo>
                <a:cubicBezTo>
                  <a:pt x="11138369" y="54082"/>
                  <a:pt x="11169814" y="38904"/>
                  <a:pt x="11202343" y="22642"/>
                </a:cubicBezTo>
                <a:cubicBezTo>
                  <a:pt x="11233787" y="6379"/>
                  <a:pt x="11250052" y="22642"/>
                  <a:pt x="11250052" y="54082"/>
                </a:cubicBezTo>
                <a:lnTo>
                  <a:pt x="11250052" y="70345"/>
                </a:lnTo>
                <a:cubicBezTo>
                  <a:pt x="11233787" y="198276"/>
                  <a:pt x="11282581" y="278504"/>
                  <a:pt x="11410527" y="309944"/>
                </a:cubicBezTo>
                <a:cubicBezTo>
                  <a:pt x="11458236" y="326207"/>
                  <a:pt x="11505945" y="358732"/>
                  <a:pt x="11553654" y="390172"/>
                </a:cubicBezTo>
                <a:cubicBezTo>
                  <a:pt x="11586183" y="406435"/>
                  <a:pt x="11602448" y="437875"/>
                  <a:pt x="11602448" y="486663"/>
                </a:cubicBezTo>
                <a:cubicBezTo>
                  <a:pt x="11617628" y="614594"/>
                  <a:pt x="11569919" y="726262"/>
                  <a:pt x="11505945" y="837931"/>
                </a:cubicBezTo>
                <a:cubicBezTo>
                  <a:pt x="11394263" y="1046090"/>
                  <a:pt x="11233787" y="1221724"/>
                  <a:pt x="11074396" y="1398442"/>
                </a:cubicBezTo>
                <a:cubicBezTo>
                  <a:pt x="10754529" y="1749710"/>
                  <a:pt x="10418398" y="2069538"/>
                  <a:pt x="10066002" y="2389365"/>
                </a:cubicBezTo>
                <a:cubicBezTo>
                  <a:pt x="9826373" y="2613787"/>
                  <a:pt x="9586743" y="2837123"/>
                  <a:pt x="9347114" y="3076723"/>
                </a:cubicBezTo>
                <a:cubicBezTo>
                  <a:pt x="9170374" y="3253441"/>
                  <a:pt x="8978454" y="3445338"/>
                  <a:pt x="8802798" y="3637234"/>
                </a:cubicBezTo>
                <a:cubicBezTo>
                  <a:pt x="8610878" y="3844309"/>
                  <a:pt x="8418958" y="4053552"/>
                  <a:pt x="8227038" y="4276889"/>
                </a:cubicBezTo>
                <a:cubicBezTo>
                  <a:pt x="8082827" y="4452524"/>
                  <a:pt x="7923435" y="4629242"/>
                  <a:pt x="7779224" y="4804876"/>
                </a:cubicBezTo>
                <a:cubicBezTo>
                  <a:pt x="7651277" y="4980510"/>
                  <a:pt x="7507066" y="5156144"/>
                  <a:pt x="7379119" y="5332862"/>
                </a:cubicBezTo>
                <a:cubicBezTo>
                  <a:pt x="7283701" y="5460793"/>
                  <a:pt x="7187199" y="5572462"/>
                  <a:pt x="7106961" y="5700393"/>
                </a:cubicBezTo>
                <a:cubicBezTo>
                  <a:pt x="7027808" y="5812061"/>
                  <a:pt x="6947570" y="5923730"/>
                  <a:pt x="6867332" y="6036483"/>
                </a:cubicBezTo>
                <a:cubicBezTo>
                  <a:pt x="6627703" y="6387751"/>
                  <a:pt x="6403254" y="6740103"/>
                  <a:pt x="6178805" y="7091371"/>
                </a:cubicBezTo>
                <a:cubicBezTo>
                  <a:pt x="6050858" y="7283268"/>
                  <a:pt x="5940260" y="7459986"/>
                  <a:pt x="5843758" y="7651882"/>
                </a:cubicBezTo>
                <a:cubicBezTo>
                  <a:pt x="5812313" y="7715848"/>
                  <a:pt x="5763520" y="7747289"/>
                  <a:pt x="5699547" y="7763551"/>
                </a:cubicBezTo>
                <a:cubicBezTo>
                  <a:pt x="5397028" y="7827516"/>
                  <a:pt x="5108606" y="7858957"/>
                  <a:pt x="4805003" y="7843779"/>
                </a:cubicBezTo>
                <a:cubicBezTo>
                  <a:pt x="4757294" y="7827516"/>
                  <a:pt x="4693321" y="7843779"/>
                  <a:pt x="4644528" y="7843779"/>
                </a:cubicBezTo>
                <a:cubicBezTo>
                  <a:pt x="4468872" y="7858957"/>
                  <a:pt x="4309481" y="7843779"/>
                  <a:pt x="4181534" y="7699585"/>
                </a:cubicBezTo>
                <a:cubicBezTo>
                  <a:pt x="4101296" y="7603095"/>
                  <a:pt x="4068767" y="7507689"/>
                  <a:pt x="4101296" y="7396020"/>
                </a:cubicBezTo>
                <a:cubicBezTo>
                  <a:pt x="4132741" y="7219302"/>
                  <a:pt x="4149005" y="7043668"/>
                  <a:pt x="4181534" y="6851772"/>
                </a:cubicBezTo>
                <a:cubicBezTo>
                  <a:pt x="4260687" y="6484241"/>
                  <a:pt x="4357190" y="6100448"/>
                  <a:pt x="4468872" y="5716655"/>
                </a:cubicBezTo>
                <a:cubicBezTo>
                  <a:pt x="4516581" y="5556199"/>
                  <a:pt x="4549110" y="5396828"/>
                  <a:pt x="4613083" y="5252634"/>
                </a:cubicBezTo>
                <a:cubicBezTo>
                  <a:pt x="4677057" y="5013035"/>
                  <a:pt x="4757294" y="4788613"/>
                  <a:pt x="4836448" y="4565276"/>
                </a:cubicBezTo>
                <a:cubicBezTo>
                  <a:pt x="4932950" y="4276889"/>
                  <a:pt x="5028368" y="4004765"/>
                  <a:pt x="5124870" y="3733725"/>
                </a:cubicBezTo>
                <a:cubicBezTo>
                  <a:pt x="5188844" y="3541828"/>
                  <a:pt x="5252817" y="3365110"/>
                  <a:pt x="5316791" y="3173213"/>
                </a:cubicBezTo>
                <a:lnTo>
                  <a:pt x="5316791" y="3156951"/>
                </a:lnTo>
                <a:cubicBezTo>
                  <a:pt x="5333055" y="3156951"/>
                  <a:pt x="5333055" y="3140689"/>
                  <a:pt x="5333055" y="3140689"/>
                </a:cubicBezTo>
                <a:lnTo>
                  <a:pt x="5333055" y="3125510"/>
                </a:lnTo>
                <a:cubicBezTo>
                  <a:pt x="5333055" y="3140689"/>
                  <a:pt x="5316791" y="3140689"/>
                  <a:pt x="5316791" y="3156951"/>
                </a:cubicBezTo>
                <a:cubicBezTo>
                  <a:pt x="5252817" y="3173213"/>
                  <a:pt x="5220288" y="3237179"/>
                  <a:pt x="5172579" y="3284882"/>
                </a:cubicBezTo>
                <a:cubicBezTo>
                  <a:pt x="4932950" y="3524481"/>
                  <a:pt x="4708501" y="3780344"/>
                  <a:pt x="4485136" y="4021027"/>
                </a:cubicBezTo>
                <a:cubicBezTo>
                  <a:pt x="4212978" y="4324593"/>
                  <a:pt x="3940821" y="4612979"/>
                  <a:pt x="3684927" y="4916544"/>
                </a:cubicBezTo>
                <a:cubicBezTo>
                  <a:pt x="3509271" y="5108441"/>
                  <a:pt x="3348795" y="5284075"/>
                  <a:pt x="3173140" y="5475971"/>
                </a:cubicBezTo>
                <a:cubicBezTo>
                  <a:pt x="2885801" y="5828324"/>
                  <a:pt x="2597379" y="6164414"/>
                  <a:pt x="2325221" y="6515682"/>
                </a:cubicBezTo>
                <a:cubicBezTo>
                  <a:pt x="2149565" y="6723841"/>
                  <a:pt x="1973909" y="6948262"/>
                  <a:pt x="1813434" y="7171599"/>
                </a:cubicBezTo>
                <a:cubicBezTo>
                  <a:pt x="1701751" y="7332055"/>
                  <a:pt x="1590069" y="7491427"/>
                  <a:pt x="1478387" y="7667061"/>
                </a:cubicBezTo>
                <a:cubicBezTo>
                  <a:pt x="1445858" y="7699585"/>
                  <a:pt x="1429593" y="7715848"/>
                  <a:pt x="1398149" y="7715848"/>
                </a:cubicBezTo>
                <a:cubicBezTo>
                  <a:pt x="1189964" y="7763551"/>
                  <a:pt x="998044" y="7794992"/>
                  <a:pt x="789859" y="7794992"/>
                </a:cubicBezTo>
                <a:cubicBezTo>
                  <a:pt x="678177" y="7779813"/>
                  <a:pt x="581675" y="7763551"/>
                  <a:pt x="486257" y="7699585"/>
                </a:cubicBezTo>
                <a:cubicBezTo>
                  <a:pt x="469992" y="7699585"/>
                  <a:pt x="453728" y="7683323"/>
                  <a:pt x="438548" y="7667061"/>
                </a:cubicBezTo>
                <a:cubicBezTo>
                  <a:pt x="422283" y="7635620"/>
                  <a:pt x="406019" y="7635620"/>
                  <a:pt x="374574" y="7667061"/>
                </a:cubicBezTo>
                <a:cubicBezTo>
                  <a:pt x="325781" y="7683323"/>
                  <a:pt x="310601" y="7667061"/>
                  <a:pt x="294337" y="7619358"/>
                </a:cubicBezTo>
                <a:cubicBezTo>
                  <a:pt x="294337" y="7571654"/>
                  <a:pt x="294337" y="7523951"/>
                  <a:pt x="294337" y="7475164"/>
                </a:cubicBezTo>
                <a:cubicBezTo>
                  <a:pt x="294337" y="7475164"/>
                  <a:pt x="294337" y="7459986"/>
                  <a:pt x="294337" y="7443723"/>
                </a:cubicBezTo>
                <a:cubicBezTo>
                  <a:pt x="278072" y="7443723"/>
                  <a:pt x="278072" y="7459986"/>
                  <a:pt x="261808" y="7475164"/>
                </a:cubicBezTo>
                <a:cubicBezTo>
                  <a:pt x="214099" y="7555392"/>
                  <a:pt x="182654" y="7635620"/>
                  <a:pt x="118681" y="7715848"/>
                </a:cubicBezTo>
                <a:cubicBezTo>
                  <a:pt x="102416" y="7747289"/>
                  <a:pt x="86152" y="7794992"/>
                  <a:pt x="38443" y="7763551"/>
                </a:cubicBezTo>
                <a:cubicBezTo>
                  <a:pt x="5914" y="7747289"/>
                  <a:pt x="-9266" y="7699585"/>
                  <a:pt x="5914" y="7667061"/>
                </a:cubicBezTo>
                <a:cubicBezTo>
                  <a:pt x="102416" y="7411199"/>
                  <a:pt x="197834" y="7155337"/>
                  <a:pt x="294337" y="6899475"/>
                </a:cubicBezTo>
                <a:cubicBezTo>
                  <a:pt x="358310" y="6723841"/>
                  <a:pt x="422283" y="6548207"/>
                  <a:pt x="486257" y="6371488"/>
                </a:cubicBezTo>
                <a:cubicBezTo>
                  <a:pt x="581675" y="6084186"/>
                  <a:pt x="694441" y="5780621"/>
                  <a:pt x="806124" y="5492234"/>
                </a:cubicBezTo>
                <a:cubicBezTo>
                  <a:pt x="901542" y="5220109"/>
                  <a:pt x="981780" y="4964247"/>
                  <a:pt x="1078282" y="4692123"/>
                </a:cubicBezTo>
                <a:cubicBezTo>
                  <a:pt x="1222493" y="4276889"/>
                  <a:pt x="1350440" y="3861656"/>
                  <a:pt x="1478387" y="3445338"/>
                </a:cubicBezTo>
                <a:cubicBezTo>
                  <a:pt x="1606334" y="3012758"/>
                  <a:pt x="1718016" y="2581262"/>
                  <a:pt x="1829698" y="2149766"/>
                </a:cubicBezTo>
                <a:cubicBezTo>
                  <a:pt x="1877407" y="1925344"/>
                  <a:pt x="1926200" y="1685745"/>
                  <a:pt x="1957645" y="1446145"/>
                </a:cubicBezTo>
                <a:cubicBezTo>
                  <a:pt x="1973909" y="1334476"/>
                  <a:pt x="1957645" y="1237986"/>
                  <a:pt x="1973909" y="1126318"/>
                </a:cubicBezTo>
                <a:cubicBezTo>
                  <a:pt x="1990174" y="1077530"/>
                  <a:pt x="1973909" y="1046090"/>
                  <a:pt x="1926200" y="1029827"/>
                </a:cubicBezTo>
                <a:cubicBezTo>
                  <a:pt x="1909936" y="1013565"/>
                  <a:pt x="1893672" y="1013565"/>
                  <a:pt x="1877407" y="998387"/>
                </a:cubicBezTo>
                <a:cubicBezTo>
                  <a:pt x="1734280" y="918159"/>
                  <a:pt x="1734280" y="773965"/>
                  <a:pt x="1893672" y="710000"/>
                </a:cubicBezTo>
                <a:cubicBezTo>
                  <a:pt x="2054147" y="629772"/>
                  <a:pt x="2229803" y="582069"/>
                  <a:pt x="2405459" y="534366"/>
                </a:cubicBezTo>
                <a:cubicBezTo>
                  <a:pt x="2725326" y="454138"/>
                  <a:pt x="3045193" y="390172"/>
                  <a:pt x="3365060" y="422697"/>
                </a:cubicBezTo>
                <a:cubicBezTo>
                  <a:pt x="3525536" y="422697"/>
                  <a:pt x="3684927" y="454138"/>
                  <a:pt x="3829138" y="550628"/>
                </a:cubicBezTo>
                <a:cubicBezTo>
                  <a:pt x="3989614" y="646034"/>
                  <a:pt x="4085032" y="790228"/>
                  <a:pt x="4117561" y="965862"/>
                </a:cubicBezTo>
                <a:cubicBezTo>
                  <a:pt x="4165270" y="1190283"/>
                  <a:pt x="4149005" y="1398442"/>
                  <a:pt x="4101296" y="1605517"/>
                </a:cubicBezTo>
                <a:cubicBezTo>
                  <a:pt x="4037323" y="1893904"/>
                  <a:pt x="3925640" y="2166028"/>
                  <a:pt x="3829138" y="2421890"/>
                </a:cubicBezTo>
                <a:cubicBezTo>
                  <a:pt x="3748900" y="2628965"/>
                  <a:pt x="3653482" y="2820861"/>
                  <a:pt x="3573245" y="3029020"/>
                </a:cubicBezTo>
                <a:cubicBezTo>
                  <a:pt x="3509271" y="3189476"/>
                  <a:pt x="3429033" y="3365110"/>
                  <a:pt x="3348795" y="3524481"/>
                </a:cubicBezTo>
                <a:cubicBezTo>
                  <a:pt x="3284822" y="3684937"/>
                  <a:pt x="3205668" y="3844309"/>
                  <a:pt x="3125431" y="4004765"/>
                </a:cubicBezTo>
                <a:cubicBezTo>
                  <a:pt x="3109166" y="4068730"/>
                  <a:pt x="3045193" y="4132696"/>
                  <a:pt x="3045193" y="4196662"/>
                </a:cubicBezTo>
                <a:cubicBezTo>
                  <a:pt x="3045193" y="4212924"/>
                  <a:pt x="3028928" y="4212924"/>
                  <a:pt x="3045193" y="4212924"/>
                </a:cubicBezTo>
                <a:cubicBezTo>
                  <a:pt x="3045193" y="4212924"/>
                  <a:pt x="3045193" y="4212924"/>
                  <a:pt x="3061457" y="4212924"/>
                </a:cubicBezTo>
                <a:cubicBezTo>
                  <a:pt x="3109166" y="4181483"/>
                  <a:pt x="3141695" y="4132696"/>
                  <a:pt x="3173140" y="4100171"/>
                </a:cubicBezTo>
                <a:cubicBezTo>
                  <a:pt x="3509271" y="3748903"/>
                  <a:pt x="3861667" y="3412813"/>
                  <a:pt x="4212978" y="3092985"/>
                </a:cubicBezTo>
                <a:cubicBezTo>
                  <a:pt x="4516581" y="2789420"/>
                  <a:pt x="4821268" y="2501034"/>
                  <a:pt x="5141135" y="2229994"/>
                </a:cubicBezTo>
                <a:cubicBezTo>
                  <a:pt x="5364500" y="2038097"/>
                  <a:pt x="5588949" y="1846201"/>
                  <a:pt x="5812313" y="1654304"/>
                </a:cubicBezTo>
                <a:cubicBezTo>
                  <a:pt x="5876287" y="1621779"/>
                  <a:pt x="5891467" y="1557814"/>
                  <a:pt x="5891467" y="1493848"/>
                </a:cubicBezTo>
                <a:cubicBezTo>
                  <a:pt x="5891467" y="1477586"/>
                  <a:pt x="5891467" y="1477586"/>
                  <a:pt x="5891467" y="1462407"/>
                </a:cubicBezTo>
                <a:cubicBezTo>
                  <a:pt x="5843758" y="1413620"/>
                  <a:pt x="5858938" y="1365917"/>
                  <a:pt x="5891467" y="1334476"/>
                </a:cubicBezTo>
                <a:cubicBezTo>
                  <a:pt x="5955440" y="1270511"/>
                  <a:pt x="6019414" y="1254249"/>
                  <a:pt x="6099651" y="1237986"/>
                </a:cubicBezTo>
                <a:cubicBezTo>
                  <a:pt x="6260127" y="1190283"/>
                  <a:pt x="6435783" y="1157758"/>
                  <a:pt x="6611439" y="1141496"/>
                </a:cubicBezTo>
                <a:cubicBezTo>
                  <a:pt x="6755650" y="1126318"/>
                  <a:pt x="6915041" y="1126318"/>
                  <a:pt x="7075517" y="1157758"/>
                </a:cubicBezTo>
                <a:cubicBezTo>
                  <a:pt x="7219728" y="1206545"/>
                  <a:pt x="7283701" y="1349655"/>
                  <a:pt x="7251173" y="1477586"/>
                </a:cubicBezTo>
                <a:cubicBezTo>
                  <a:pt x="7187199" y="1718270"/>
                  <a:pt x="7123226" y="1957869"/>
                  <a:pt x="7042988" y="2181206"/>
                </a:cubicBezTo>
                <a:cubicBezTo>
                  <a:pt x="6963834" y="2421890"/>
                  <a:pt x="6883597" y="2661490"/>
                  <a:pt x="6803359" y="2884827"/>
                </a:cubicBezTo>
                <a:cubicBezTo>
                  <a:pt x="6739385" y="3076723"/>
                  <a:pt x="6675412" y="3268620"/>
                  <a:pt x="6611439" y="3460516"/>
                </a:cubicBezTo>
                <a:cubicBezTo>
                  <a:pt x="6531201" y="3669759"/>
                  <a:pt x="6467227" y="3876834"/>
                  <a:pt x="6388074" y="4084993"/>
                </a:cubicBezTo>
                <a:cubicBezTo>
                  <a:pt x="6355545" y="4196662"/>
                  <a:pt x="6324100" y="4309414"/>
                  <a:pt x="6275307" y="4421083"/>
                </a:cubicBezTo>
                <a:cubicBezTo>
                  <a:pt x="6275307" y="4437345"/>
                  <a:pt x="6260127" y="4468786"/>
                  <a:pt x="6260127" y="4501311"/>
                </a:cubicBezTo>
                <a:cubicBezTo>
                  <a:pt x="6306752" y="4485048"/>
                  <a:pt x="6324100" y="4452524"/>
                  <a:pt x="6355545" y="4421083"/>
                </a:cubicBezTo>
                <a:cubicBezTo>
                  <a:pt x="6707941" y="4053552"/>
                  <a:pt x="7059252" y="3669759"/>
                  <a:pt x="7426828" y="3301144"/>
                </a:cubicBezTo>
                <a:cubicBezTo>
                  <a:pt x="7746695" y="2981317"/>
                  <a:pt x="8066562" y="2677752"/>
                  <a:pt x="8387513" y="2357925"/>
                </a:cubicBezTo>
                <a:cubicBezTo>
                  <a:pt x="8643407" y="2102063"/>
                  <a:pt x="8914481" y="1861379"/>
                  <a:pt x="9186639" y="1605517"/>
                </a:cubicBezTo>
                <a:cubicBezTo>
                  <a:pt x="9475061" y="1349655"/>
                  <a:pt x="9762399" y="1077530"/>
                  <a:pt x="10050822" y="821668"/>
                </a:cubicBezTo>
                <a:cubicBezTo>
                  <a:pt x="10257922" y="646034"/>
                  <a:pt x="10466107" y="470400"/>
                  <a:pt x="10674291" y="294766"/>
                </a:cubicBezTo>
                <a:cubicBezTo>
                  <a:pt x="10769709" y="198276"/>
                  <a:pt x="10882476" y="118048"/>
                  <a:pt x="10977894" y="38904"/>
                </a:cubicBezTo>
                <a:cubicBezTo>
                  <a:pt x="10994158" y="22642"/>
                  <a:pt x="10994158" y="22642"/>
                  <a:pt x="11010423" y="6379"/>
                </a:cubicBezTo>
                <a:cubicBezTo>
                  <a:pt x="11018284" y="2314"/>
                  <a:pt x="11025196" y="281"/>
                  <a:pt x="11031143" y="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01504" y="-281919"/>
            <a:ext cx="7969178" cy="7473261"/>
          </a:xfrm>
          <a:custGeom>
            <a:avLst/>
            <a:gdLst>
              <a:gd name="connsiteX0" fmla="*/ 5261515 w 7967673"/>
              <a:gd name="connsiteY0" fmla="*/ 834474 h 7470724"/>
              <a:gd name="connsiteX1" fmla="*/ 5190087 w 7967673"/>
              <a:gd name="connsiteY1" fmla="*/ 858822 h 7470724"/>
              <a:gd name="connsiteX2" fmla="*/ 4962815 w 7967673"/>
              <a:gd name="connsiteY2" fmla="*/ 1073901 h 7470724"/>
              <a:gd name="connsiteX3" fmla="*/ 4555349 w 7967673"/>
              <a:gd name="connsiteY3" fmla="*/ 1361215 h 7470724"/>
              <a:gd name="connsiteX4" fmla="*/ 3729054 w 7967673"/>
              <a:gd name="connsiteY4" fmla="*/ 2079499 h 7470724"/>
              <a:gd name="connsiteX5" fmla="*/ 3453893 w 7967673"/>
              <a:gd name="connsiteY5" fmla="*/ 2366812 h 7470724"/>
              <a:gd name="connsiteX6" fmla="*/ 3202270 w 7967673"/>
              <a:gd name="connsiteY6" fmla="*/ 2666300 h 7470724"/>
              <a:gd name="connsiteX7" fmla="*/ 2699837 w 7967673"/>
              <a:gd name="connsiteY7" fmla="*/ 3373220 h 7470724"/>
              <a:gd name="connsiteX8" fmla="*/ 2340261 w 7967673"/>
              <a:gd name="connsiteY8" fmla="*/ 3995733 h 7470724"/>
              <a:gd name="connsiteX9" fmla="*/ 2065100 w 7967673"/>
              <a:gd name="connsiteY9" fmla="*/ 4641783 h 7470724"/>
              <a:gd name="connsiteX10" fmla="*/ 1957146 w 7967673"/>
              <a:gd name="connsiteY10" fmla="*/ 4953445 h 7470724"/>
              <a:gd name="connsiteX11" fmla="*/ 1884906 w 7967673"/>
              <a:gd name="connsiteY11" fmla="*/ 5396589 h 7470724"/>
              <a:gd name="connsiteX12" fmla="*/ 1921432 w 7967673"/>
              <a:gd name="connsiteY12" fmla="*/ 5946867 h 7470724"/>
              <a:gd name="connsiteX13" fmla="*/ 1957146 w 7967673"/>
              <a:gd name="connsiteY13" fmla="*/ 6054813 h 7470724"/>
              <a:gd name="connsiteX14" fmla="*/ 2232307 w 7967673"/>
              <a:gd name="connsiteY14" fmla="*/ 6425723 h 7470724"/>
              <a:gd name="connsiteX15" fmla="*/ 2423864 w 7967673"/>
              <a:gd name="connsiteY15" fmla="*/ 6461434 h 7470724"/>
              <a:gd name="connsiteX16" fmla="*/ 2556169 w 7967673"/>
              <a:gd name="connsiteY16" fmla="*/ 6425723 h 7470724"/>
              <a:gd name="connsiteX17" fmla="*/ 3094316 w 7967673"/>
              <a:gd name="connsiteY17" fmla="*/ 6150584 h 7470724"/>
              <a:gd name="connsiteX18" fmla="*/ 3824833 w 7967673"/>
              <a:gd name="connsiteY18" fmla="*/ 5599494 h 7470724"/>
              <a:gd name="connsiteX19" fmla="*/ 4638953 w 7967673"/>
              <a:gd name="connsiteY19" fmla="*/ 4761902 h 7470724"/>
              <a:gd name="connsiteX20" fmla="*/ 5069957 w 7967673"/>
              <a:gd name="connsiteY20" fmla="*/ 4210812 h 7470724"/>
              <a:gd name="connsiteX21" fmla="*/ 5369469 w 7967673"/>
              <a:gd name="connsiteY21" fmla="*/ 3767668 h 7470724"/>
              <a:gd name="connsiteX22" fmla="*/ 5740409 w 7967673"/>
              <a:gd name="connsiteY22" fmla="*/ 3109444 h 7470724"/>
              <a:gd name="connsiteX23" fmla="*/ 5979045 w 7967673"/>
              <a:gd name="connsiteY23" fmla="*/ 2607052 h 7470724"/>
              <a:gd name="connsiteX24" fmla="*/ 6122713 w 7967673"/>
              <a:gd name="connsiteY24" fmla="*/ 2163095 h 7470724"/>
              <a:gd name="connsiteX25" fmla="*/ 6183589 w 7967673"/>
              <a:gd name="connsiteY25" fmla="*/ 1696414 h 7470724"/>
              <a:gd name="connsiteX26" fmla="*/ 6135700 w 7967673"/>
              <a:gd name="connsiteY26" fmla="*/ 1373389 h 7470724"/>
              <a:gd name="connsiteX27" fmla="*/ 5992031 w 7967673"/>
              <a:gd name="connsiteY27" fmla="*/ 1109613 h 7470724"/>
              <a:gd name="connsiteX28" fmla="*/ 5261515 w 7967673"/>
              <a:gd name="connsiteY28" fmla="*/ 834474 h 7470724"/>
              <a:gd name="connsiteX29" fmla="*/ 4447699 w 7967673"/>
              <a:gd name="connsiteY29" fmla="*/ 331 h 7470724"/>
              <a:gd name="connsiteX30" fmla="*/ 4794796 w 7967673"/>
              <a:gd name="connsiteY30" fmla="*/ 56942 h 7470724"/>
              <a:gd name="connsiteX31" fmla="*/ 5237976 w 7967673"/>
              <a:gd name="connsiteY31" fmla="*/ 534986 h 7470724"/>
              <a:gd name="connsiteX32" fmla="*/ 5250151 w 7967673"/>
              <a:gd name="connsiteY32" fmla="*/ 714354 h 7470724"/>
              <a:gd name="connsiteX33" fmla="*/ 5309404 w 7967673"/>
              <a:gd name="connsiteY33" fmla="*/ 750877 h 7470724"/>
              <a:gd name="connsiteX34" fmla="*/ 5345930 w 7967673"/>
              <a:gd name="connsiteY34" fmla="*/ 738702 h 7470724"/>
              <a:gd name="connsiteX35" fmla="*/ 5513137 w 7967673"/>
              <a:gd name="connsiteY35" fmla="*/ 690817 h 7470724"/>
              <a:gd name="connsiteX36" fmla="*/ 6207128 w 7967673"/>
              <a:gd name="connsiteY36" fmla="*/ 858822 h 7470724"/>
              <a:gd name="connsiteX37" fmla="*/ 6410049 w 7967673"/>
              <a:gd name="connsiteY37" fmla="*/ 1061727 h 7470724"/>
              <a:gd name="connsiteX38" fmla="*/ 6423036 w 7967673"/>
              <a:gd name="connsiteY38" fmla="*/ 1086076 h 7470724"/>
              <a:gd name="connsiteX39" fmla="*/ 6423036 w 7967673"/>
              <a:gd name="connsiteY39" fmla="*/ 1061727 h 7470724"/>
              <a:gd name="connsiteX40" fmla="*/ 6327257 w 7967673"/>
              <a:gd name="connsiteY40" fmla="*/ 882359 h 7470724"/>
              <a:gd name="connsiteX41" fmla="*/ 5907616 w 7967673"/>
              <a:gd name="connsiteY41" fmla="*/ 666468 h 7470724"/>
              <a:gd name="connsiteX42" fmla="*/ 5716870 w 7967673"/>
              <a:gd name="connsiteY42" fmla="*/ 618583 h 7470724"/>
              <a:gd name="connsiteX43" fmla="*/ 5429534 w 7967673"/>
              <a:gd name="connsiteY43" fmla="*/ 570697 h 7470724"/>
              <a:gd name="connsiteX44" fmla="*/ 5405183 w 7967673"/>
              <a:gd name="connsiteY44" fmla="*/ 487100 h 7470724"/>
              <a:gd name="connsiteX45" fmla="*/ 5752584 w 7967673"/>
              <a:gd name="connsiteY45" fmla="*/ 272833 h 7470724"/>
              <a:gd name="connsiteX46" fmla="*/ 6111349 w 7967673"/>
              <a:gd name="connsiteY46" fmla="*/ 188424 h 7470724"/>
              <a:gd name="connsiteX47" fmla="*/ 6721736 w 7967673"/>
              <a:gd name="connsiteY47" fmla="*/ 177062 h 7470724"/>
              <a:gd name="connsiteX48" fmla="*/ 6973359 w 7967673"/>
              <a:gd name="connsiteY48" fmla="*/ 212773 h 7470724"/>
              <a:gd name="connsiteX49" fmla="*/ 7416539 w 7967673"/>
              <a:gd name="connsiteY49" fmla="*/ 392141 h 7470724"/>
              <a:gd name="connsiteX50" fmla="*/ 7691700 w 7967673"/>
              <a:gd name="connsiteY50" fmla="*/ 630757 h 7470724"/>
              <a:gd name="connsiteX51" fmla="*/ 7895433 w 7967673"/>
              <a:gd name="connsiteY51" fmla="*/ 990305 h 7470724"/>
              <a:gd name="connsiteX52" fmla="*/ 7967673 w 7967673"/>
              <a:gd name="connsiteY52" fmla="*/ 1456986 h 7470724"/>
              <a:gd name="connsiteX53" fmla="*/ 7931147 w 7967673"/>
              <a:gd name="connsiteY53" fmla="*/ 1852245 h 7470724"/>
              <a:gd name="connsiteX54" fmla="*/ 7895433 w 7967673"/>
              <a:gd name="connsiteY54" fmla="*/ 2067324 h 7470724"/>
              <a:gd name="connsiteX55" fmla="*/ 7823193 w 7967673"/>
              <a:gd name="connsiteY55" fmla="*/ 2318926 h 7470724"/>
              <a:gd name="connsiteX56" fmla="*/ 7608096 w 7967673"/>
              <a:gd name="connsiteY56" fmla="*/ 2870016 h 7470724"/>
              <a:gd name="connsiteX57" fmla="*/ 7260695 w 7967673"/>
              <a:gd name="connsiteY57" fmla="*/ 3516877 h 7470724"/>
              <a:gd name="connsiteX58" fmla="*/ 6985534 w 7967673"/>
              <a:gd name="connsiteY58" fmla="*/ 3959210 h 7470724"/>
              <a:gd name="connsiteX59" fmla="*/ 6698197 w 7967673"/>
              <a:gd name="connsiteY59" fmla="*/ 4366644 h 7470724"/>
              <a:gd name="connsiteX60" fmla="*/ 6482289 w 7967673"/>
              <a:gd name="connsiteY60" fmla="*/ 4653957 h 7470724"/>
              <a:gd name="connsiteX61" fmla="*/ 6111349 w 7967673"/>
              <a:gd name="connsiteY61" fmla="*/ 5084927 h 7470724"/>
              <a:gd name="connsiteX62" fmla="*/ 5633267 w 7967673"/>
              <a:gd name="connsiteY62" fmla="*/ 5588131 h 7470724"/>
              <a:gd name="connsiteX63" fmla="*/ 5142197 w 7967673"/>
              <a:gd name="connsiteY63" fmla="*/ 6019102 h 7470724"/>
              <a:gd name="connsiteX64" fmla="*/ 4686842 w 7967673"/>
              <a:gd name="connsiteY64" fmla="*/ 6377837 h 7470724"/>
              <a:gd name="connsiteX65" fmla="*/ 4243662 w 7967673"/>
              <a:gd name="connsiteY65" fmla="*/ 6677325 h 7470724"/>
              <a:gd name="connsiteX66" fmla="*/ 3753405 w 7967673"/>
              <a:gd name="connsiteY66" fmla="*/ 6964639 h 7470724"/>
              <a:gd name="connsiteX67" fmla="*/ 3154381 w 7967673"/>
              <a:gd name="connsiteY67" fmla="*/ 7251952 h 7470724"/>
              <a:gd name="connsiteX68" fmla="*/ 2651948 w 7967673"/>
              <a:gd name="connsiteY68" fmla="*/ 7419957 h 7470724"/>
              <a:gd name="connsiteX69" fmla="*/ 2148703 w 7967673"/>
              <a:gd name="connsiteY69" fmla="*/ 7467843 h 7470724"/>
              <a:gd name="connsiteX70" fmla="*/ 1645459 w 7967673"/>
              <a:gd name="connsiteY70" fmla="*/ 7431320 h 7470724"/>
              <a:gd name="connsiteX71" fmla="*/ 1370297 w 7967673"/>
              <a:gd name="connsiteY71" fmla="*/ 7383434 h 7470724"/>
              <a:gd name="connsiteX72" fmla="*/ 1059422 w 7967673"/>
              <a:gd name="connsiteY72" fmla="*/ 7287663 h 7470724"/>
              <a:gd name="connsiteX73" fmla="*/ 496113 w 7967673"/>
              <a:gd name="connsiteY73" fmla="*/ 6940290 h 7470724"/>
              <a:gd name="connsiteX74" fmla="*/ 100822 w 7967673"/>
              <a:gd name="connsiteY74" fmla="*/ 6329952 h 7470724"/>
              <a:gd name="connsiteX75" fmla="*/ 17219 w 7967673"/>
              <a:gd name="connsiteY75" fmla="*/ 6006927 h 7470724"/>
              <a:gd name="connsiteX76" fmla="*/ 17219 w 7967673"/>
              <a:gd name="connsiteY76" fmla="*/ 5946867 h 7470724"/>
              <a:gd name="connsiteX77" fmla="*/ 5043 w 7967673"/>
              <a:gd name="connsiteY77" fmla="*/ 5707439 h 7470724"/>
              <a:gd name="connsiteX78" fmla="*/ 29394 w 7967673"/>
              <a:gd name="connsiteY78" fmla="*/ 5252932 h 7470724"/>
              <a:gd name="connsiteX79" fmla="*/ 77283 w 7967673"/>
              <a:gd name="connsiteY79" fmla="*/ 5024867 h 7470724"/>
              <a:gd name="connsiteX80" fmla="*/ 148712 w 7967673"/>
              <a:gd name="connsiteY80" fmla="*/ 4701843 h 7470724"/>
              <a:gd name="connsiteX81" fmla="*/ 292380 w 7967673"/>
              <a:gd name="connsiteY81" fmla="*/ 4306584 h 7470724"/>
              <a:gd name="connsiteX82" fmla="*/ 531827 w 7967673"/>
              <a:gd name="connsiteY82" fmla="*/ 3815553 h 7470724"/>
              <a:gd name="connsiteX83" fmla="*/ 747735 w 7967673"/>
              <a:gd name="connsiteY83" fmla="*/ 3444643 h 7470724"/>
              <a:gd name="connsiteX84" fmla="*/ 927117 w 7967673"/>
              <a:gd name="connsiteY84" fmla="*/ 3145155 h 7470724"/>
              <a:gd name="connsiteX85" fmla="*/ 1226629 w 7967673"/>
              <a:gd name="connsiteY85" fmla="*/ 2702822 h 7470724"/>
              <a:gd name="connsiteX86" fmla="*/ 1526141 w 7967673"/>
              <a:gd name="connsiteY86" fmla="*/ 2295390 h 7470724"/>
              <a:gd name="connsiteX87" fmla="*/ 1741237 w 7967673"/>
              <a:gd name="connsiteY87" fmla="*/ 2008076 h 7470724"/>
              <a:gd name="connsiteX88" fmla="*/ 1980685 w 7967673"/>
              <a:gd name="connsiteY88" fmla="*/ 1744300 h 7470724"/>
              <a:gd name="connsiteX89" fmla="*/ 2747727 w 7967673"/>
              <a:gd name="connsiteY89" fmla="*/ 978130 h 7470724"/>
              <a:gd name="connsiteX90" fmla="*/ 3190095 w 7967673"/>
              <a:gd name="connsiteY90" fmla="*/ 618583 h 7470724"/>
              <a:gd name="connsiteX91" fmla="*/ 3716879 w 7967673"/>
              <a:gd name="connsiteY91" fmla="*/ 260658 h 7470724"/>
              <a:gd name="connsiteX92" fmla="*/ 4099994 w 7967673"/>
              <a:gd name="connsiteY92" fmla="*/ 69116 h 7470724"/>
              <a:gd name="connsiteX93" fmla="*/ 4447699 w 7967673"/>
              <a:gd name="connsiteY93" fmla="*/ 331 h 747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967673" h="7470724">
                <a:moveTo>
                  <a:pt x="5261515" y="834474"/>
                </a:moveTo>
                <a:cubicBezTo>
                  <a:pt x="5237976" y="834474"/>
                  <a:pt x="5202262" y="834474"/>
                  <a:pt x="5190087" y="858822"/>
                </a:cubicBezTo>
                <a:cubicBezTo>
                  <a:pt x="5130022" y="954593"/>
                  <a:pt x="5046419" y="1002479"/>
                  <a:pt x="4962815" y="1073901"/>
                </a:cubicBezTo>
                <a:cubicBezTo>
                  <a:pt x="4830510" y="1169673"/>
                  <a:pt x="4686842" y="1265444"/>
                  <a:pt x="4555349" y="1361215"/>
                </a:cubicBezTo>
                <a:cubicBezTo>
                  <a:pt x="4268013" y="1577106"/>
                  <a:pt x="3980676" y="1816534"/>
                  <a:pt x="3729054" y="2079499"/>
                </a:cubicBezTo>
                <a:cubicBezTo>
                  <a:pt x="3633275" y="2175270"/>
                  <a:pt x="3549671" y="2271041"/>
                  <a:pt x="3453893" y="2366812"/>
                </a:cubicBezTo>
                <a:cubicBezTo>
                  <a:pt x="3358114" y="2462583"/>
                  <a:pt x="3285874" y="2559166"/>
                  <a:pt x="3202270" y="2666300"/>
                </a:cubicBezTo>
                <a:cubicBezTo>
                  <a:pt x="3022888" y="2894365"/>
                  <a:pt x="2854869" y="3133793"/>
                  <a:pt x="2699837" y="3373220"/>
                </a:cubicBezTo>
                <a:cubicBezTo>
                  <a:pt x="2567533" y="3576125"/>
                  <a:pt x="2448215" y="3792017"/>
                  <a:pt x="2340261" y="3995733"/>
                </a:cubicBezTo>
                <a:cubicBezTo>
                  <a:pt x="2232307" y="4210812"/>
                  <a:pt x="2136528" y="4414529"/>
                  <a:pt x="2065100" y="4641783"/>
                </a:cubicBezTo>
                <a:cubicBezTo>
                  <a:pt x="2028574" y="4749728"/>
                  <a:pt x="1980685" y="4845499"/>
                  <a:pt x="1957146" y="4953445"/>
                </a:cubicBezTo>
                <a:cubicBezTo>
                  <a:pt x="1932795" y="5097101"/>
                  <a:pt x="1897081" y="5240758"/>
                  <a:pt x="1884906" y="5396589"/>
                </a:cubicBezTo>
                <a:cubicBezTo>
                  <a:pt x="1873542" y="5575957"/>
                  <a:pt x="1873542" y="5755325"/>
                  <a:pt x="1921432" y="5946867"/>
                </a:cubicBezTo>
                <a:cubicBezTo>
                  <a:pt x="1932795" y="5982579"/>
                  <a:pt x="1944970" y="6019102"/>
                  <a:pt x="1957146" y="6054813"/>
                </a:cubicBezTo>
                <a:cubicBezTo>
                  <a:pt x="2005035" y="6210644"/>
                  <a:pt x="2100814" y="6329952"/>
                  <a:pt x="2232307" y="6425723"/>
                </a:cubicBezTo>
                <a:cubicBezTo>
                  <a:pt x="2292371" y="6473609"/>
                  <a:pt x="2363800" y="6473609"/>
                  <a:pt x="2423864" y="6461434"/>
                </a:cubicBezTo>
                <a:cubicBezTo>
                  <a:pt x="2471754" y="6461434"/>
                  <a:pt x="2519644" y="6450072"/>
                  <a:pt x="2556169" y="6425723"/>
                </a:cubicBezTo>
                <a:cubicBezTo>
                  <a:pt x="2747727" y="6354301"/>
                  <a:pt x="2927109" y="6258529"/>
                  <a:pt x="3094316" y="6150584"/>
                </a:cubicBezTo>
                <a:cubicBezTo>
                  <a:pt x="3345939" y="5982579"/>
                  <a:pt x="3597561" y="5803211"/>
                  <a:pt x="3824833" y="5599494"/>
                </a:cubicBezTo>
                <a:cubicBezTo>
                  <a:pt x="4112169" y="5336529"/>
                  <a:pt x="4387330" y="5061390"/>
                  <a:pt x="4638953" y="4761902"/>
                </a:cubicBezTo>
                <a:cubicBezTo>
                  <a:pt x="4782621" y="4581723"/>
                  <a:pt x="4938464" y="4402355"/>
                  <a:pt x="5069957" y="4210812"/>
                </a:cubicBezTo>
                <a:cubicBezTo>
                  <a:pt x="5177912" y="4054981"/>
                  <a:pt x="5273690" y="3911325"/>
                  <a:pt x="5369469" y="3767668"/>
                </a:cubicBezTo>
                <a:cubicBezTo>
                  <a:pt x="5500962" y="3552588"/>
                  <a:pt x="5633267" y="3336698"/>
                  <a:pt x="5740409" y="3109444"/>
                </a:cubicBezTo>
                <a:cubicBezTo>
                  <a:pt x="5824824" y="2942250"/>
                  <a:pt x="5907616" y="2785608"/>
                  <a:pt x="5979045" y="2607052"/>
                </a:cubicBezTo>
                <a:cubicBezTo>
                  <a:pt x="6026934" y="2462583"/>
                  <a:pt x="6074823" y="2318926"/>
                  <a:pt x="6122713" y="2163095"/>
                </a:cubicBezTo>
                <a:cubicBezTo>
                  <a:pt x="6159239" y="2008076"/>
                  <a:pt x="6170602" y="1852245"/>
                  <a:pt x="6183589" y="1696414"/>
                </a:cubicBezTo>
                <a:cubicBezTo>
                  <a:pt x="6170602" y="1588468"/>
                  <a:pt x="6170602" y="1481335"/>
                  <a:pt x="6135700" y="1373389"/>
                </a:cubicBezTo>
                <a:cubicBezTo>
                  <a:pt x="6099174" y="1277618"/>
                  <a:pt x="6063460" y="1181847"/>
                  <a:pt x="5992031" y="1109613"/>
                </a:cubicBezTo>
                <a:cubicBezTo>
                  <a:pt x="5788299" y="906708"/>
                  <a:pt x="5537488" y="846648"/>
                  <a:pt x="5261515" y="834474"/>
                </a:cubicBezTo>
                <a:close/>
                <a:moveTo>
                  <a:pt x="4447699" y="331"/>
                </a:moveTo>
                <a:cubicBezTo>
                  <a:pt x="4564480" y="-2712"/>
                  <a:pt x="4681160" y="15143"/>
                  <a:pt x="4794796" y="56942"/>
                </a:cubicBezTo>
                <a:cubicBezTo>
                  <a:pt x="5010704" y="152713"/>
                  <a:pt x="5165736" y="308544"/>
                  <a:pt x="5237976" y="534986"/>
                </a:cubicBezTo>
                <a:cubicBezTo>
                  <a:pt x="5250151" y="595046"/>
                  <a:pt x="5250151" y="655106"/>
                  <a:pt x="5250151" y="714354"/>
                </a:cubicBezTo>
                <a:cubicBezTo>
                  <a:pt x="5250151" y="774414"/>
                  <a:pt x="5250151" y="774414"/>
                  <a:pt x="5309404" y="750877"/>
                </a:cubicBezTo>
                <a:cubicBezTo>
                  <a:pt x="5321580" y="750877"/>
                  <a:pt x="5333755" y="750877"/>
                  <a:pt x="5345930" y="738702"/>
                </a:cubicBezTo>
                <a:cubicBezTo>
                  <a:pt x="5381644" y="690817"/>
                  <a:pt x="5441709" y="690817"/>
                  <a:pt x="5513137" y="690817"/>
                </a:cubicBezTo>
                <a:cubicBezTo>
                  <a:pt x="5752584" y="690817"/>
                  <a:pt x="5992031" y="750877"/>
                  <a:pt x="6207128" y="858822"/>
                </a:cubicBezTo>
                <a:cubicBezTo>
                  <a:pt x="6290732" y="906708"/>
                  <a:pt x="6375147" y="965956"/>
                  <a:pt x="6410049" y="1061727"/>
                </a:cubicBezTo>
                <a:cubicBezTo>
                  <a:pt x="6410049" y="1073901"/>
                  <a:pt x="6410049" y="1086076"/>
                  <a:pt x="6423036" y="1086076"/>
                </a:cubicBezTo>
                <a:cubicBezTo>
                  <a:pt x="6423036" y="1086076"/>
                  <a:pt x="6423036" y="1073901"/>
                  <a:pt x="6423036" y="1061727"/>
                </a:cubicBezTo>
                <a:cubicBezTo>
                  <a:pt x="6410049" y="990305"/>
                  <a:pt x="6386510" y="930245"/>
                  <a:pt x="6327257" y="882359"/>
                </a:cubicBezTo>
                <a:cubicBezTo>
                  <a:pt x="6207128" y="774414"/>
                  <a:pt x="6063460" y="714354"/>
                  <a:pt x="5907616" y="666468"/>
                </a:cubicBezTo>
                <a:cubicBezTo>
                  <a:pt x="5848363" y="642931"/>
                  <a:pt x="5776935" y="630757"/>
                  <a:pt x="5716870" y="618583"/>
                </a:cubicBezTo>
                <a:cubicBezTo>
                  <a:pt x="5621091" y="607220"/>
                  <a:pt x="5525313" y="595046"/>
                  <a:pt x="5429534" y="570697"/>
                </a:cubicBezTo>
                <a:cubicBezTo>
                  <a:pt x="5357294" y="559335"/>
                  <a:pt x="5357294" y="547160"/>
                  <a:pt x="5405183" y="487100"/>
                </a:cubicBezTo>
                <a:cubicBezTo>
                  <a:pt x="5500962" y="379967"/>
                  <a:pt x="5621091" y="320718"/>
                  <a:pt x="5752584" y="272833"/>
                </a:cubicBezTo>
                <a:cubicBezTo>
                  <a:pt x="5872714" y="236310"/>
                  <a:pt x="5992031" y="200599"/>
                  <a:pt x="6111349" y="188424"/>
                </a:cubicBezTo>
                <a:cubicBezTo>
                  <a:pt x="6314270" y="164887"/>
                  <a:pt x="6518815" y="117002"/>
                  <a:pt x="6721736" y="177062"/>
                </a:cubicBezTo>
                <a:cubicBezTo>
                  <a:pt x="6806151" y="188424"/>
                  <a:pt x="6889755" y="188424"/>
                  <a:pt x="6973359" y="212773"/>
                </a:cubicBezTo>
                <a:cubicBezTo>
                  <a:pt x="7129202" y="248484"/>
                  <a:pt x="7272870" y="308544"/>
                  <a:pt x="7416539" y="392141"/>
                </a:cubicBezTo>
                <a:cubicBezTo>
                  <a:pt x="7524493" y="451389"/>
                  <a:pt x="7608096" y="534986"/>
                  <a:pt x="7691700" y="630757"/>
                </a:cubicBezTo>
                <a:cubicBezTo>
                  <a:pt x="7787479" y="738702"/>
                  <a:pt x="7847543" y="858822"/>
                  <a:pt x="7895433" y="990305"/>
                </a:cubicBezTo>
                <a:cubicBezTo>
                  <a:pt x="7955497" y="1146136"/>
                  <a:pt x="7967673" y="1301155"/>
                  <a:pt x="7967673" y="1456986"/>
                </a:cubicBezTo>
                <a:cubicBezTo>
                  <a:pt x="7967673" y="1588468"/>
                  <a:pt x="7967673" y="1720763"/>
                  <a:pt x="7931147" y="1852245"/>
                </a:cubicBezTo>
                <a:cubicBezTo>
                  <a:pt x="7919783" y="1923668"/>
                  <a:pt x="7907608" y="1995902"/>
                  <a:pt x="7895433" y="2067324"/>
                </a:cubicBezTo>
                <a:cubicBezTo>
                  <a:pt x="7871894" y="2151733"/>
                  <a:pt x="7847543" y="2235330"/>
                  <a:pt x="7823193" y="2318926"/>
                </a:cubicBezTo>
                <a:cubicBezTo>
                  <a:pt x="7763940" y="2511280"/>
                  <a:pt x="7691700" y="2689837"/>
                  <a:pt x="7608096" y="2870016"/>
                </a:cubicBezTo>
                <a:cubicBezTo>
                  <a:pt x="7500142" y="3085907"/>
                  <a:pt x="7392188" y="3313161"/>
                  <a:pt x="7260695" y="3516877"/>
                </a:cubicBezTo>
                <a:cubicBezTo>
                  <a:pt x="7164916" y="3671897"/>
                  <a:pt x="7081313" y="3815553"/>
                  <a:pt x="6985534" y="3959210"/>
                </a:cubicBezTo>
                <a:cubicBezTo>
                  <a:pt x="6889755" y="4102867"/>
                  <a:pt x="6806151" y="4235161"/>
                  <a:pt x="6698197" y="4366644"/>
                </a:cubicBezTo>
                <a:cubicBezTo>
                  <a:pt x="6625957" y="4462415"/>
                  <a:pt x="6554529" y="4558186"/>
                  <a:pt x="6482289" y="4653957"/>
                </a:cubicBezTo>
                <a:cubicBezTo>
                  <a:pt x="6362160" y="4797614"/>
                  <a:pt x="6242842" y="4941270"/>
                  <a:pt x="6111349" y="5084927"/>
                </a:cubicBezTo>
                <a:cubicBezTo>
                  <a:pt x="5967681" y="5252932"/>
                  <a:pt x="5800474" y="5420126"/>
                  <a:pt x="5633267" y="5588131"/>
                </a:cubicBezTo>
                <a:cubicBezTo>
                  <a:pt x="5477423" y="5731788"/>
                  <a:pt x="5309404" y="5875445"/>
                  <a:pt x="5142197" y="6019102"/>
                </a:cubicBezTo>
                <a:cubicBezTo>
                  <a:pt x="4998529" y="6138410"/>
                  <a:pt x="4842686" y="6258529"/>
                  <a:pt x="4686842" y="6377837"/>
                </a:cubicBezTo>
                <a:cubicBezTo>
                  <a:pt x="4543174" y="6485783"/>
                  <a:pt x="4399506" y="6581554"/>
                  <a:pt x="4243662" y="6677325"/>
                </a:cubicBezTo>
                <a:cubicBezTo>
                  <a:pt x="4088630" y="6785271"/>
                  <a:pt x="3920612" y="6881042"/>
                  <a:pt x="3753405" y="6964639"/>
                </a:cubicBezTo>
                <a:cubicBezTo>
                  <a:pt x="3561847" y="7072584"/>
                  <a:pt x="3358114" y="7168355"/>
                  <a:pt x="3154381" y="7251952"/>
                </a:cubicBezTo>
                <a:cubicBezTo>
                  <a:pt x="2987174" y="7324186"/>
                  <a:pt x="2819155" y="7372072"/>
                  <a:pt x="2651948" y="7419957"/>
                </a:cubicBezTo>
                <a:cubicBezTo>
                  <a:pt x="2496105" y="7455669"/>
                  <a:pt x="2352436" y="7479206"/>
                  <a:pt x="2148703" y="7467843"/>
                </a:cubicBezTo>
                <a:cubicBezTo>
                  <a:pt x="2017210" y="7443494"/>
                  <a:pt x="1825653" y="7467843"/>
                  <a:pt x="1645459" y="7431320"/>
                </a:cubicBezTo>
                <a:cubicBezTo>
                  <a:pt x="1549680" y="7419957"/>
                  <a:pt x="1453901" y="7407783"/>
                  <a:pt x="1370297" y="7383434"/>
                </a:cubicBezTo>
                <a:cubicBezTo>
                  <a:pt x="1262343" y="7372072"/>
                  <a:pt x="1155201" y="7324186"/>
                  <a:pt x="1059422" y="7287663"/>
                </a:cubicBezTo>
                <a:cubicBezTo>
                  <a:pt x="854877" y="7216241"/>
                  <a:pt x="663320" y="7096121"/>
                  <a:pt x="496113" y="6940290"/>
                </a:cubicBezTo>
                <a:cubicBezTo>
                  <a:pt x="316730" y="6773096"/>
                  <a:pt x="184426" y="6569380"/>
                  <a:pt x="100822" y="6329952"/>
                </a:cubicBezTo>
                <a:cubicBezTo>
                  <a:pt x="65108" y="6222006"/>
                  <a:pt x="52933" y="6114873"/>
                  <a:pt x="17219" y="6006927"/>
                </a:cubicBezTo>
                <a:cubicBezTo>
                  <a:pt x="5043" y="5982579"/>
                  <a:pt x="17219" y="5971216"/>
                  <a:pt x="17219" y="5946867"/>
                </a:cubicBezTo>
                <a:cubicBezTo>
                  <a:pt x="5043" y="5863271"/>
                  <a:pt x="-7132" y="5779674"/>
                  <a:pt x="5043" y="5707439"/>
                </a:cubicBezTo>
                <a:cubicBezTo>
                  <a:pt x="5043" y="5551608"/>
                  <a:pt x="-7132" y="5396589"/>
                  <a:pt x="29394" y="5252932"/>
                </a:cubicBezTo>
                <a:cubicBezTo>
                  <a:pt x="52933" y="5180698"/>
                  <a:pt x="52933" y="5097101"/>
                  <a:pt x="77283" y="5024867"/>
                </a:cubicBezTo>
                <a:cubicBezTo>
                  <a:pt x="88647" y="4917733"/>
                  <a:pt x="112997" y="4809788"/>
                  <a:pt x="148712" y="4701843"/>
                </a:cubicBezTo>
                <a:cubicBezTo>
                  <a:pt x="196601" y="4570360"/>
                  <a:pt x="244490" y="4438066"/>
                  <a:pt x="292380" y="4306584"/>
                </a:cubicBezTo>
                <a:cubicBezTo>
                  <a:pt x="364620" y="4139390"/>
                  <a:pt x="436048" y="3971385"/>
                  <a:pt x="531827" y="3815553"/>
                </a:cubicBezTo>
                <a:cubicBezTo>
                  <a:pt x="604067" y="3696245"/>
                  <a:pt x="676307" y="3564763"/>
                  <a:pt x="747735" y="3444643"/>
                </a:cubicBezTo>
                <a:cubicBezTo>
                  <a:pt x="806988" y="3336698"/>
                  <a:pt x="867864" y="3240927"/>
                  <a:pt x="927117" y="3145155"/>
                </a:cubicBezTo>
                <a:cubicBezTo>
                  <a:pt x="1022896" y="2990136"/>
                  <a:pt x="1118675" y="2846479"/>
                  <a:pt x="1226629" y="2702822"/>
                </a:cubicBezTo>
                <a:cubicBezTo>
                  <a:pt x="1322408" y="2570529"/>
                  <a:pt x="1418187" y="2426872"/>
                  <a:pt x="1526141" y="2295390"/>
                </a:cubicBezTo>
                <a:cubicBezTo>
                  <a:pt x="1597569" y="2199618"/>
                  <a:pt x="1669809" y="2103847"/>
                  <a:pt x="1741237" y="2008076"/>
                </a:cubicBezTo>
                <a:cubicBezTo>
                  <a:pt x="1813477" y="1923668"/>
                  <a:pt x="1897081" y="1827896"/>
                  <a:pt x="1980685" y="1744300"/>
                </a:cubicBezTo>
                <a:cubicBezTo>
                  <a:pt x="2220132" y="1481335"/>
                  <a:pt x="2471754" y="1217558"/>
                  <a:pt x="2747727" y="978130"/>
                </a:cubicBezTo>
                <a:cubicBezTo>
                  <a:pt x="2891395" y="858822"/>
                  <a:pt x="3035063" y="726528"/>
                  <a:pt x="3190095" y="618583"/>
                </a:cubicBezTo>
                <a:cubicBezTo>
                  <a:pt x="3358114" y="487100"/>
                  <a:pt x="3537496" y="368604"/>
                  <a:pt x="3716879" y="260658"/>
                </a:cubicBezTo>
                <a:cubicBezTo>
                  <a:pt x="3837008" y="188424"/>
                  <a:pt x="3968501" y="117002"/>
                  <a:pt x="4099994" y="69116"/>
                </a:cubicBezTo>
                <a:cubicBezTo>
                  <a:pt x="4214035" y="27318"/>
                  <a:pt x="4330918" y="3375"/>
                  <a:pt x="4447699" y="3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54557" y="-549295"/>
            <a:ext cx="9354484" cy="8025417"/>
          </a:xfrm>
          <a:custGeom>
            <a:avLst/>
            <a:gdLst>
              <a:gd name="connsiteX0" fmla="*/ 4703967 w 9352717"/>
              <a:gd name="connsiteY0" fmla="*/ 1556 h 8022693"/>
              <a:gd name="connsiteX1" fmla="*/ 4931395 w 9352717"/>
              <a:gd name="connsiteY1" fmla="*/ 1556 h 8022693"/>
              <a:gd name="connsiteX2" fmla="*/ 5122403 w 9352717"/>
              <a:gd name="connsiteY2" fmla="*/ 1556 h 8022693"/>
              <a:gd name="connsiteX3" fmla="*/ 5599922 w 9352717"/>
              <a:gd name="connsiteY3" fmla="*/ 144791 h 8022693"/>
              <a:gd name="connsiteX4" fmla="*/ 5647674 w 9352717"/>
              <a:gd name="connsiteY4" fmla="*/ 169068 h 8022693"/>
              <a:gd name="connsiteX5" fmla="*/ 6280589 w 9352717"/>
              <a:gd name="connsiteY5" fmla="*/ 192536 h 8022693"/>
              <a:gd name="connsiteX6" fmla="*/ 7151454 w 9352717"/>
              <a:gd name="connsiteY6" fmla="*/ 240281 h 8022693"/>
              <a:gd name="connsiteX7" fmla="*/ 7653254 w 9352717"/>
              <a:gd name="connsiteY7" fmla="*/ 263749 h 8022693"/>
              <a:gd name="connsiteX8" fmla="*/ 8321780 w 9352717"/>
              <a:gd name="connsiteY8" fmla="*/ 312303 h 8022693"/>
              <a:gd name="connsiteX9" fmla="*/ 8668183 w 9352717"/>
              <a:gd name="connsiteY9" fmla="*/ 323632 h 8022693"/>
              <a:gd name="connsiteX10" fmla="*/ 9313239 w 9352717"/>
              <a:gd name="connsiteY10" fmla="*/ 371377 h 8022693"/>
              <a:gd name="connsiteX11" fmla="*/ 9336710 w 9352717"/>
              <a:gd name="connsiteY11" fmla="*/ 431260 h 8022693"/>
              <a:gd name="connsiteX12" fmla="*/ 9002447 w 9352717"/>
              <a:gd name="connsiteY12" fmla="*/ 789751 h 8022693"/>
              <a:gd name="connsiteX13" fmla="*/ 7879873 w 9352717"/>
              <a:gd name="connsiteY13" fmla="*/ 1517254 h 8022693"/>
              <a:gd name="connsiteX14" fmla="*/ 7486527 w 9352717"/>
              <a:gd name="connsiteY14" fmla="*/ 1684765 h 8022693"/>
              <a:gd name="connsiteX15" fmla="*/ 7115842 w 9352717"/>
              <a:gd name="connsiteY15" fmla="*/ 1792394 h 8022693"/>
              <a:gd name="connsiteX16" fmla="*/ 6889223 w 9352717"/>
              <a:gd name="connsiteY16" fmla="*/ 1815861 h 8022693"/>
              <a:gd name="connsiteX17" fmla="*/ 6316200 w 9352717"/>
              <a:gd name="connsiteY17" fmla="*/ 1851468 h 8022693"/>
              <a:gd name="connsiteX18" fmla="*/ 5384634 w 9352717"/>
              <a:gd name="connsiteY18" fmla="*/ 1887883 h 8022693"/>
              <a:gd name="connsiteX19" fmla="*/ 5205766 w 9352717"/>
              <a:gd name="connsiteY19" fmla="*/ 1994702 h 8022693"/>
              <a:gd name="connsiteX20" fmla="*/ 4811611 w 9352717"/>
              <a:gd name="connsiteY20" fmla="*/ 2616195 h 8022693"/>
              <a:gd name="connsiteX21" fmla="*/ 4417455 w 9352717"/>
              <a:gd name="connsiteY21" fmla="*/ 3260346 h 8022693"/>
              <a:gd name="connsiteX22" fmla="*/ 4071861 w 9352717"/>
              <a:gd name="connsiteY22" fmla="*/ 3773400 h 8022693"/>
              <a:gd name="connsiteX23" fmla="*/ 3761069 w 9352717"/>
              <a:gd name="connsiteY23" fmla="*/ 4250849 h 8022693"/>
              <a:gd name="connsiteX24" fmla="*/ 3474558 w 9352717"/>
              <a:gd name="connsiteY24" fmla="*/ 4679744 h 8022693"/>
              <a:gd name="connsiteX25" fmla="*/ 3175906 w 9352717"/>
              <a:gd name="connsiteY25" fmla="*/ 5133724 h 8022693"/>
              <a:gd name="connsiteX26" fmla="*/ 2937147 w 9352717"/>
              <a:gd name="connsiteY26" fmla="*/ 5480077 h 8022693"/>
              <a:gd name="connsiteX27" fmla="*/ 2721858 w 9352717"/>
              <a:gd name="connsiteY27" fmla="*/ 5802152 h 8022693"/>
              <a:gd name="connsiteX28" fmla="*/ 2530850 w 9352717"/>
              <a:gd name="connsiteY28" fmla="*/ 6065154 h 8022693"/>
              <a:gd name="connsiteX29" fmla="*/ 2233008 w 9352717"/>
              <a:gd name="connsiteY29" fmla="*/ 6494858 h 8022693"/>
              <a:gd name="connsiteX30" fmla="*/ 1922216 w 9352717"/>
              <a:gd name="connsiteY30" fmla="*/ 6805604 h 8022693"/>
              <a:gd name="connsiteX31" fmla="*/ 1635705 w 9352717"/>
              <a:gd name="connsiteY31" fmla="*/ 7067796 h 8022693"/>
              <a:gd name="connsiteX32" fmla="*/ 1575813 w 9352717"/>
              <a:gd name="connsiteY32" fmla="*/ 7092073 h 8022693"/>
              <a:gd name="connsiteX33" fmla="*/ 1492449 w 9352717"/>
              <a:gd name="connsiteY33" fmla="*/ 7115541 h 8022693"/>
              <a:gd name="connsiteX34" fmla="*/ 1158186 w 9352717"/>
              <a:gd name="connsiteY34" fmla="*/ 7414148 h 8022693"/>
              <a:gd name="connsiteX35" fmla="*/ 1062682 w 9352717"/>
              <a:gd name="connsiteY35" fmla="*/ 7449755 h 8022693"/>
              <a:gd name="connsiteX36" fmla="*/ 883815 w 9352717"/>
              <a:gd name="connsiteY36" fmla="*/ 7533106 h 8022693"/>
              <a:gd name="connsiteX37" fmla="*/ 776171 w 9352717"/>
              <a:gd name="connsiteY37" fmla="*/ 7640734 h 8022693"/>
              <a:gd name="connsiteX38" fmla="*/ 632915 w 9352717"/>
              <a:gd name="connsiteY38" fmla="*/ 7712756 h 8022693"/>
              <a:gd name="connsiteX39" fmla="*/ 513131 w 9352717"/>
              <a:gd name="connsiteY39" fmla="*/ 7783969 h 8022693"/>
              <a:gd name="connsiteX40" fmla="*/ 369875 w 9352717"/>
              <a:gd name="connsiteY40" fmla="*/ 7891597 h 8022693"/>
              <a:gd name="connsiteX41" fmla="*/ 322123 w 9352717"/>
              <a:gd name="connsiteY41" fmla="*/ 7903735 h 8022693"/>
              <a:gd name="connsiteX42" fmla="*/ 322123 w 9352717"/>
              <a:gd name="connsiteY42" fmla="*/ 7867320 h 8022693"/>
              <a:gd name="connsiteX43" fmla="*/ 346404 w 9352717"/>
              <a:gd name="connsiteY43" fmla="*/ 7736224 h 8022693"/>
              <a:gd name="connsiteX44" fmla="*/ 334263 w 9352717"/>
              <a:gd name="connsiteY44" fmla="*/ 7712756 h 8022693"/>
              <a:gd name="connsiteX45" fmla="*/ 310792 w 9352717"/>
              <a:gd name="connsiteY45" fmla="*/ 7724085 h 8022693"/>
              <a:gd name="connsiteX46" fmla="*/ 107644 w 9352717"/>
              <a:gd name="connsiteY46" fmla="*/ 7927203 h 8022693"/>
              <a:gd name="connsiteX47" fmla="*/ 0 w 9352717"/>
              <a:gd name="connsiteY47" fmla="*/ 8022693 h 8022693"/>
              <a:gd name="connsiteX48" fmla="*/ 47752 w 9352717"/>
              <a:gd name="connsiteY48" fmla="*/ 7891597 h 8022693"/>
              <a:gd name="connsiteX49" fmla="*/ 465379 w 9352717"/>
              <a:gd name="connsiteY49" fmla="*/ 7115541 h 8022693"/>
              <a:gd name="connsiteX50" fmla="*/ 979318 w 9352717"/>
              <a:gd name="connsiteY50" fmla="*/ 6171973 h 8022693"/>
              <a:gd name="connsiteX51" fmla="*/ 1444697 w 9352717"/>
              <a:gd name="connsiteY51" fmla="*/ 5336842 h 8022693"/>
              <a:gd name="connsiteX52" fmla="*/ 1766820 w 9352717"/>
              <a:gd name="connsiteY52" fmla="*/ 4763904 h 8022693"/>
              <a:gd name="connsiteX53" fmla="*/ 2185256 w 9352717"/>
              <a:gd name="connsiteY53" fmla="*/ 4012125 h 8022693"/>
              <a:gd name="connsiteX54" fmla="*/ 2615024 w 9352717"/>
              <a:gd name="connsiteY54" fmla="*/ 3212601 h 8022693"/>
              <a:gd name="connsiteX55" fmla="*/ 3044790 w 9352717"/>
              <a:gd name="connsiteY55" fmla="*/ 2413077 h 8022693"/>
              <a:gd name="connsiteX56" fmla="*/ 3223658 w 9352717"/>
              <a:gd name="connsiteY56" fmla="*/ 2054586 h 8022693"/>
              <a:gd name="connsiteX57" fmla="*/ 3188046 w 9352717"/>
              <a:gd name="connsiteY57" fmla="*/ 1994702 h 8022693"/>
              <a:gd name="connsiteX58" fmla="*/ 2590743 w 9352717"/>
              <a:gd name="connsiteY58" fmla="*/ 2031118 h 8022693"/>
              <a:gd name="connsiteX59" fmla="*/ 2220868 w 9352717"/>
              <a:gd name="connsiteY59" fmla="*/ 2042447 h 8022693"/>
              <a:gd name="connsiteX60" fmla="*/ 1504589 w 9352717"/>
              <a:gd name="connsiteY60" fmla="*/ 2078863 h 8022693"/>
              <a:gd name="connsiteX61" fmla="*/ 1289301 w 9352717"/>
              <a:gd name="connsiteY61" fmla="*/ 2102330 h 8022693"/>
              <a:gd name="connsiteX62" fmla="*/ 871674 w 9352717"/>
              <a:gd name="connsiteY62" fmla="*/ 1946957 h 8022693"/>
              <a:gd name="connsiteX63" fmla="*/ 799642 w 9352717"/>
              <a:gd name="connsiteY63" fmla="*/ 1612743 h 8022693"/>
              <a:gd name="connsiteX64" fmla="*/ 1241549 w 9352717"/>
              <a:gd name="connsiteY64" fmla="*/ 705591 h 8022693"/>
              <a:gd name="connsiteX65" fmla="*/ 1515920 w 9352717"/>
              <a:gd name="connsiteY65" fmla="*/ 431260 h 8022693"/>
              <a:gd name="connsiteX66" fmla="*/ 1826712 w 9352717"/>
              <a:gd name="connsiteY66" fmla="*/ 263749 h 8022693"/>
              <a:gd name="connsiteX67" fmla="*/ 2065472 w 9352717"/>
              <a:gd name="connsiteY67" fmla="*/ 228142 h 8022693"/>
              <a:gd name="connsiteX68" fmla="*/ 2698387 w 9352717"/>
              <a:gd name="connsiteY68" fmla="*/ 180397 h 8022693"/>
              <a:gd name="connsiteX69" fmla="*/ 2997039 w 9352717"/>
              <a:gd name="connsiteY69" fmla="*/ 169068 h 8022693"/>
              <a:gd name="connsiteX70" fmla="*/ 4107473 w 9352717"/>
              <a:gd name="connsiteY70" fmla="*/ 144791 h 8022693"/>
              <a:gd name="connsiteX71" fmla="*/ 4238588 w 9352717"/>
              <a:gd name="connsiteY71" fmla="*/ 108376 h 8022693"/>
              <a:gd name="connsiteX72" fmla="*/ 4489488 w 9352717"/>
              <a:gd name="connsiteY72" fmla="*/ 37163 h 8022693"/>
              <a:gd name="connsiteX73" fmla="*/ 4703967 w 9352717"/>
              <a:gd name="connsiteY73" fmla="*/ 1556 h 8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352717" h="8022693">
                <a:moveTo>
                  <a:pt x="4703967" y="1556"/>
                </a:moveTo>
                <a:cubicBezTo>
                  <a:pt x="4775999" y="12886"/>
                  <a:pt x="4859363" y="1556"/>
                  <a:pt x="4931395" y="1556"/>
                </a:cubicBezTo>
                <a:cubicBezTo>
                  <a:pt x="4990478" y="1556"/>
                  <a:pt x="5050370" y="1556"/>
                  <a:pt x="5122403" y="1556"/>
                </a:cubicBezTo>
                <a:cubicBezTo>
                  <a:pt x="5301270" y="-10582"/>
                  <a:pt x="5456666" y="49301"/>
                  <a:pt x="5599922" y="144791"/>
                </a:cubicBezTo>
                <a:cubicBezTo>
                  <a:pt x="5612062" y="156120"/>
                  <a:pt x="5623393" y="169068"/>
                  <a:pt x="5647674" y="169068"/>
                </a:cubicBezTo>
                <a:cubicBezTo>
                  <a:pt x="5862153" y="180397"/>
                  <a:pt x="6065301" y="203865"/>
                  <a:pt x="6280589" y="192536"/>
                </a:cubicBezTo>
                <a:cubicBezTo>
                  <a:pt x="6578431" y="192536"/>
                  <a:pt x="6864943" y="228142"/>
                  <a:pt x="7151454" y="240281"/>
                </a:cubicBezTo>
                <a:cubicBezTo>
                  <a:pt x="7318990" y="240281"/>
                  <a:pt x="7486527" y="251610"/>
                  <a:pt x="7653254" y="263749"/>
                </a:cubicBezTo>
                <a:cubicBezTo>
                  <a:pt x="7879873" y="288026"/>
                  <a:pt x="8095161" y="275887"/>
                  <a:pt x="8321780" y="312303"/>
                </a:cubicBezTo>
                <a:cubicBezTo>
                  <a:pt x="8441564" y="323632"/>
                  <a:pt x="8548399" y="312303"/>
                  <a:pt x="8668183" y="323632"/>
                </a:cubicBezTo>
                <a:cubicBezTo>
                  <a:pt x="8882662" y="360048"/>
                  <a:pt x="9097951" y="347100"/>
                  <a:pt x="9313239" y="371377"/>
                </a:cubicBezTo>
                <a:cubicBezTo>
                  <a:pt x="9360991" y="371377"/>
                  <a:pt x="9360991" y="383516"/>
                  <a:pt x="9336710" y="431260"/>
                </a:cubicBezTo>
                <a:cubicBezTo>
                  <a:pt x="9241206" y="562356"/>
                  <a:pt x="9121422" y="682123"/>
                  <a:pt x="9002447" y="789751"/>
                </a:cubicBezTo>
                <a:cubicBezTo>
                  <a:pt x="8668183" y="1099688"/>
                  <a:pt x="8286169" y="1326274"/>
                  <a:pt x="7879873" y="1517254"/>
                </a:cubicBezTo>
                <a:cubicBezTo>
                  <a:pt x="7760898" y="1589275"/>
                  <a:pt x="7629782" y="1649159"/>
                  <a:pt x="7486527" y="1684765"/>
                </a:cubicBezTo>
                <a:cubicBezTo>
                  <a:pt x="7366742" y="1720372"/>
                  <a:pt x="7246958" y="1768116"/>
                  <a:pt x="7115842" y="1792394"/>
                </a:cubicBezTo>
                <a:cubicBezTo>
                  <a:pt x="7044619" y="1803723"/>
                  <a:pt x="6972587" y="1815861"/>
                  <a:pt x="6889223" y="1815861"/>
                </a:cubicBezTo>
                <a:cubicBezTo>
                  <a:pt x="6698216" y="1828000"/>
                  <a:pt x="6507208" y="1851468"/>
                  <a:pt x="6316200" y="1851468"/>
                </a:cubicBezTo>
                <a:cubicBezTo>
                  <a:pt x="6005408" y="1851468"/>
                  <a:pt x="5695426" y="1899213"/>
                  <a:pt x="5384634" y="1887883"/>
                </a:cubicBezTo>
                <a:cubicBezTo>
                  <a:pt x="5313411" y="1887883"/>
                  <a:pt x="5253518" y="1911351"/>
                  <a:pt x="5205766" y="1994702"/>
                </a:cubicBezTo>
                <a:cubicBezTo>
                  <a:pt x="5074651" y="2197820"/>
                  <a:pt x="4954867" y="2413077"/>
                  <a:pt x="4811611" y="2616195"/>
                </a:cubicBezTo>
                <a:cubicBezTo>
                  <a:pt x="4680496" y="2830642"/>
                  <a:pt x="4549380" y="3045898"/>
                  <a:pt x="4417455" y="3260346"/>
                </a:cubicBezTo>
                <a:cubicBezTo>
                  <a:pt x="4310621" y="3439186"/>
                  <a:pt x="4178696" y="3594560"/>
                  <a:pt x="4071861" y="3773400"/>
                </a:cubicBezTo>
                <a:cubicBezTo>
                  <a:pt x="3976357" y="3928774"/>
                  <a:pt x="3867904" y="4096285"/>
                  <a:pt x="3761069" y="4250849"/>
                </a:cubicBezTo>
                <a:cubicBezTo>
                  <a:pt x="3676896" y="4394084"/>
                  <a:pt x="3570061" y="4536509"/>
                  <a:pt x="3474558" y="4679744"/>
                </a:cubicBezTo>
                <a:cubicBezTo>
                  <a:pt x="3379054" y="4835117"/>
                  <a:pt x="3271410" y="4990490"/>
                  <a:pt x="3175906" y="5133724"/>
                </a:cubicBezTo>
                <a:cubicBezTo>
                  <a:pt x="3092543" y="5253491"/>
                  <a:pt x="3020510" y="5360310"/>
                  <a:pt x="2937147" y="5480077"/>
                </a:cubicBezTo>
                <a:cubicBezTo>
                  <a:pt x="2865114" y="5587705"/>
                  <a:pt x="2793891" y="5694524"/>
                  <a:pt x="2721858" y="5802152"/>
                </a:cubicBezTo>
                <a:cubicBezTo>
                  <a:pt x="2662775" y="5885504"/>
                  <a:pt x="2590743" y="5980993"/>
                  <a:pt x="2530850" y="6065154"/>
                </a:cubicBezTo>
                <a:cubicBezTo>
                  <a:pt x="2435347" y="6219718"/>
                  <a:pt x="2339843" y="6351623"/>
                  <a:pt x="2233008" y="6494858"/>
                </a:cubicBezTo>
                <a:cubicBezTo>
                  <a:pt x="2148836" y="6614624"/>
                  <a:pt x="2029860" y="6710114"/>
                  <a:pt x="1922216" y="6805604"/>
                </a:cubicBezTo>
                <a:cubicBezTo>
                  <a:pt x="1826712" y="6901093"/>
                  <a:pt x="1731209" y="6983635"/>
                  <a:pt x="1635705" y="7067796"/>
                </a:cubicBezTo>
                <a:cubicBezTo>
                  <a:pt x="1611424" y="7092073"/>
                  <a:pt x="1600093" y="7103402"/>
                  <a:pt x="1575813" y="7092073"/>
                </a:cubicBezTo>
                <a:cubicBezTo>
                  <a:pt x="1540201" y="7079125"/>
                  <a:pt x="1515920" y="7092073"/>
                  <a:pt x="1492449" y="7115541"/>
                </a:cubicBezTo>
                <a:cubicBezTo>
                  <a:pt x="1372665" y="7211030"/>
                  <a:pt x="1265830" y="7306520"/>
                  <a:pt x="1158186" y="7414148"/>
                </a:cubicBezTo>
                <a:cubicBezTo>
                  <a:pt x="1133905" y="7437616"/>
                  <a:pt x="1110434" y="7461893"/>
                  <a:pt x="1062682" y="7449755"/>
                </a:cubicBezTo>
                <a:cubicBezTo>
                  <a:pt x="990650" y="7437616"/>
                  <a:pt x="942898" y="7485361"/>
                  <a:pt x="883815" y="7533106"/>
                </a:cubicBezTo>
                <a:cubicBezTo>
                  <a:pt x="847394" y="7557383"/>
                  <a:pt x="811782" y="7605128"/>
                  <a:pt x="776171" y="7640734"/>
                </a:cubicBezTo>
                <a:cubicBezTo>
                  <a:pt x="740559" y="7676340"/>
                  <a:pt x="704138" y="7712756"/>
                  <a:pt x="632915" y="7712756"/>
                </a:cubicBezTo>
                <a:cubicBezTo>
                  <a:pt x="585163" y="7712756"/>
                  <a:pt x="549551" y="7748362"/>
                  <a:pt x="513131" y="7783969"/>
                </a:cubicBezTo>
                <a:cubicBezTo>
                  <a:pt x="465379" y="7819575"/>
                  <a:pt x="406296" y="7843852"/>
                  <a:pt x="369875" y="7891597"/>
                </a:cubicBezTo>
                <a:cubicBezTo>
                  <a:pt x="358544" y="7903735"/>
                  <a:pt x="334263" y="7915065"/>
                  <a:pt x="322123" y="7903735"/>
                </a:cubicBezTo>
                <a:cubicBezTo>
                  <a:pt x="310792" y="7891597"/>
                  <a:pt x="310792" y="7879458"/>
                  <a:pt x="322123" y="7867320"/>
                </a:cubicBezTo>
                <a:cubicBezTo>
                  <a:pt x="346404" y="7819575"/>
                  <a:pt x="346404" y="7783969"/>
                  <a:pt x="346404" y="7736224"/>
                </a:cubicBezTo>
                <a:cubicBezTo>
                  <a:pt x="346404" y="7724085"/>
                  <a:pt x="346404" y="7712756"/>
                  <a:pt x="334263" y="7712756"/>
                </a:cubicBezTo>
                <a:cubicBezTo>
                  <a:pt x="322123" y="7712756"/>
                  <a:pt x="310792" y="7724085"/>
                  <a:pt x="310792" y="7724085"/>
                </a:cubicBezTo>
                <a:cubicBezTo>
                  <a:pt x="238759" y="7796107"/>
                  <a:pt x="178867" y="7867320"/>
                  <a:pt x="107644" y="7927203"/>
                </a:cubicBezTo>
                <a:cubicBezTo>
                  <a:pt x="83364" y="7962810"/>
                  <a:pt x="47752" y="7999225"/>
                  <a:pt x="0" y="8022693"/>
                </a:cubicBezTo>
                <a:cubicBezTo>
                  <a:pt x="0" y="7974948"/>
                  <a:pt x="35612" y="7927203"/>
                  <a:pt x="47752" y="7891597"/>
                </a:cubicBezTo>
                <a:cubicBezTo>
                  <a:pt x="178867" y="7628596"/>
                  <a:pt x="322123" y="7366404"/>
                  <a:pt x="465379" y="7115541"/>
                </a:cubicBezTo>
                <a:cubicBezTo>
                  <a:pt x="645055" y="6792656"/>
                  <a:pt x="811782" y="6482719"/>
                  <a:pt x="979318" y="6171973"/>
                </a:cubicBezTo>
                <a:cubicBezTo>
                  <a:pt x="1133905" y="5897642"/>
                  <a:pt x="1289301" y="5611173"/>
                  <a:pt x="1444697" y="5336842"/>
                </a:cubicBezTo>
                <a:cubicBezTo>
                  <a:pt x="1552341" y="5145863"/>
                  <a:pt x="1659176" y="4954884"/>
                  <a:pt x="1766820" y="4763904"/>
                </a:cubicBezTo>
                <a:cubicBezTo>
                  <a:pt x="1897936" y="4513041"/>
                  <a:pt x="2053332" y="4262988"/>
                  <a:pt x="2185256" y="4012125"/>
                </a:cubicBezTo>
                <a:cubicBezTo>
                  <a:pt x="2328512" y="3737794"/>
                  <a:pt x="2471768" y="3475602"/>
                  <a:pt x="2615024" y="3212601"/>
                </a:cubicBezTo>
                <a:cubicBezTo>
                  <a:pt x="2758279" y="2950409"/>
                  <a:pt x="2901535" y="2675269"/>
                  <a:pt x="3044790" y="2413077"/>
                </a:cubicBezTo>
                <a:cubicBezTo>
                  <a:pt x="3103873" y="2293310"/>
                  <a:pt x="3163766" y="2174352"/>
                  <a:pt x="3223658" y="2054586"/>
                </a:cubicBezTo>
                <a:cubicBezTo>
                  <a:pt x="3247129" y="2006841"/>
                  <a:pt x="3247129" y="1983373"/>
                  <a:pt x="3188046" y="1994702"/>
                </a:cubicBezTo>
                <a:cubicBezTo>
                  <a:pt x="2984898" y="2018979"/>
                  <a:pt x="2781751" y="1994702"/>
                  <a:pt x="2590743" y="2031118"/>
                </a:cubicBezTo>
                <a:cubicBezTo>
                  <a:pt x="2459628" y="2042447"/>
                  <a:pt x="2339843" y="2031118"/>
                  <a:pt x="2220868" y="2042447"/>
                </a:cubicBezTo>
                <a:cubicBezTo>
                  <a:pt x="1982108" y="2054586"/>
                  <a:pt x="1743349" y="2078863"/>
                  <a:pt x="1504589" y="2078863"/>
                </a:cubicBezTo>
                <a:cubicBezTo>
                  <a:pt x="1432557" y="2078863"/>
                  <a:pt x="1361334" y="2090192"/>
                  <a:pt x="1289301" y="2102330"/>
                </a:cubicBezTo>
                <a:cubicBezTo>
                  <a:pt x="1133905" y="2102330"/>
                  <a:pt x="979318" y="2090192"/>
                  <a:pt x="871674" y="1946957"/>
                </a:cubicBezTo>
                <a:cubicBezTo>
                  <a:pt x="799642" y="1851468"/>
                  <a:pt x="776171" y="1732510"/>
                  <a:pt x="799642" y="1612743"/>
                </a:cubicBezTo>
                <a:cubicBezTo>
                  <a:pt x="847394" y="1267200"/>
                  <a:pt x="1027070" y="968592"/>
                  <a:pt x="1241549" y="705591"/>
                </a:cubicBezTo>
                <a:cubicBezTo>
                  <a:pt x="1324913" y="597963"/>
                  <a:pt x="1420417" y="514612"/>
                  <a:pt x="1515920" y="431260"/>
                </a:cubicBezTo>
                <a:cubicBezTo>
                  <a:pt x="1611424" y="360048"/>
                  <a:pt x="1719068" y="299355"/>
                  <a:pt x="1826712" y="263749"/>
                </a:cubicBezTo>
                <a:cubicBezTo>
                  <a:pt x="1897936" y="240281"/>
                  <a:pt x="1982108" y="228142"/>
                  <a:pt x="2065472" y="228142"/>
                </a:cubicBezTo>
                <a:cubicBezTo>
                  <a:pt x="2280760" y="216813"/>
                  <a:pt x="2483099" y="192536"/>
                  <a:pt x="2698387" y="180397"/>
                </a:cubicBezTo>
                <a:cubicBezTo>
                  <a:pt x="2793891" y="169068"/>
                  <a:pt x="2901535" y="169068"/>
                  <a:pt x="2997039" y="169068"/>
                </a:cubicBezTo>
                <a:cubicBezTo>
                  <a:pt x="3366913" y="169068"/>
                  <a:pt x="3737598" y="132653"/>
                  <a:pt x="4107473" y="144791"/>
                </a:cubicBezTo>
                <a:cubicBezTo>
                  <a:pt x="4155225" y="144791"/>
                  <a:pt x="4202977" y="132653"/>
                  <a:pt x="4238588" y="108376"/>
                </a:cubicBezTo>
                <a:cubicBezTo>
                  <a:pt x="4310621" y="60631"/>
                  <a:pt x="4406125" y="49301"/>
                  <a:pt x="4489488" y="37163"/>
                </a:cubicBezTo>
                <a:cubicBezTo>
                  <a:pt x="4560711" y="25834"/>
                  <a:pt x="4632744" y="1556"/>
                  <a:pt x="4703967" y="15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>
            <a:spLocks noGrp="1"/>
          </p:cNvSpPr>
          <p:nvPr>
            <p:ph type="title" hasCustomPrompt="1"/>
          </p:nvPr>
        </p:nvSpPr>
        <p:spPr>
          <a:xfrm>
            <a:off x="643997" y="368042"/>
            <a:ext cx="10830136" cy="939038"/>
          </a:xfrm>
        </p:spPr>
        <p:txBody>
          <a:bodyPr anchor="b"/>
          <a:lstStyle>
            <a:lvl1pPr>
              <a:lnSpc>
                <a:spcPts val="3300"/>
              </a:lnSpc>
              <a:defRPr sz="3060" b="1">
                <a:solidFill>
                  <a:srgbClr val="003F88"/>
                </a:solidFill>
              </a:defRPr>
            </a:lvl1pPr>
          </a:lstStyle>
          <a:p>
            <a:r>
              <a:rPr lang="en-US" altLang="zh-CN" dirty="0"/>
              <a:t>Enter the title</a:t>
            </a:r>
            <a:endParaRPr lang="zh-CN" altLang="en-US" dirty="0"/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4"/>
          </p:nvPr>
        </p:nvSpPr>
        <p:spPr>
          <a:xfrm>
            <a:off x="643994" y="1822690"/>
            <a:ext cx="10827312" cy="4300792"/>
          </a:xfrm>
        </p:spPr>
        <p:txBody>
          <a:bodyPr>
            <a:normAutofit/>
          </a:bodyPr>
          <a:lstStyle>
            <a:lvl1pPr marL="328930" indent="-328930">
              <a:buFont typeface="Arial" panose="020B0604020202020204" pitchFamily="34" charset="0"/>
              <a:buChar char="•"/>
              <a:defRPr sz="2300"/>
            </a:lvl1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31" name="灯片编号占位符 13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6BD756-2043-4D3F-8A1C-008CD49984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475"/>
            <a:ext cx="2462728" cy="406538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5655743" y="3730306"/>
            <a:ext cx="4537296" cy="322054"/>
          </a:xfrm>
        </p:spPr>
        <p:txBody>
          <a:bodyPr vert="horz" wrap="square" lIns="90000" tIns="0" rIns="90000" bIns="46800" rtlCol="0" anchor="t" anchorCtr="0">
            <a:normAutofit/>
          </a:bodyPr>
          <a:lstStyle>
            <a:lvl1pPr>
              <a:defRPr kumimoji="0" lang="zh-CN" altLang="en-US" sz="173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5655743" y="2691092"/>
            <a:ext cx="4537296" cy="835944"/>
          </a:xfrm>
        </p:spPr>
        <p:txBody>
          <a:bodyPr vert="horz" wrap="square" lIns="90000" tIns="46800" rIns="90000" bIns="0" rtlCol="0" anchor="b" anchorCtr="0">
            <a:normAutofit/>
          </a:bodyPr>
          <a:lstStyle>
            <a:lvl1pPr>
              <a:defRPr kumimoji="0" lang="zh-CN" altLang="en-US" sz="383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2021/7/28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7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69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6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8068" name="Picture 7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250613" y="152083"/>
            <a:ext cx="712787" cy="7112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0" y="954405"/>
            <a:ext cx="12210415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rgbClr val="5B9BD5"/>
          </a:lnRef>
          <a:fillRef idx="0">
            <a:srgbClr val="5B9BD5"/>
          </a:fillRef>
          <a:effectRef idx="2">
            <a:srgbClr val="5B9BD5"/>
          </a:effectRef>
          <a:fontRef idx="minor">
            <a:sysClr val="windowText" lastClr="000000"/>
          </a:fontRef>
        </p:style>
      </p:cxn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27305" y="0"/>
            <a:ext cx="12219305" cy="6858000"/>
          </a:xfrm>
          <a:prstGeom prst="rect">
            <a:avLst/>
          </a:prstGeom>
          <a:blipFill dpi="0" rotWithShape="1">
            <a:blip r:embed="rId16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58" y="365250"/>
            <a:ext cx="10517586" cy="1326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58" y="1826245"/>
            <a:ext cx="10517586" cy="4352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58" y="6358509"/>
            <a:ext cx="2743718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63" y="6358509"/>
            <a:ext cx="411557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2226" y="6358509"/>
            <a:ext cx="2743718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8068" name="Picture 7"/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1252738" y="152135"/>
            <a:ext cx="712921" cy="71144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0" y="954730"/>
            <a:ext cx="12212721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</p:sldLayoutIdLst>
  <p:txStyles>
    <p:titleStyle>
      <a:lvl1pPr algn="l" defTabSz="876300" rtl="0" eaLnBrk="1" latinLnBrk="0" hangingPunct="1">
        <a:lnSpc>
          <a:spcPct val="90000"/>
        </a:lnSpc>
        <a:spcBef>
          <a:spcPct val="0"/>
        </a:spcBef>
        <a:buNone/>
        <a:defRPr sz="42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710" indent="-219710" algn="l" defTabSz="876300" rtl="0" eaLnBrk="1" latinLnBrk="0" hangingPunct="1">
        <a:lnSpc>
          <a:spcPct val="90000"/>
        </a:lnSpc>
        <a:spcBef>
          <a:spcPct val="192000"/>
        </a:spcBef>
        <a:buFont typeface="Arial" panose="020B0604020202020204" pitchFamily="34" charset="0"/>
        <a:buChar char="•"/>
        <a:defRPr sz="2685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537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3pPr>
      <a:lvl4pPr marL="153352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97167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409190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84797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286125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723640" indent="-219710" algn="l" defTabSz="876300" rtl="0" eaLnBrk="1" latinLnBrk="0" hangingPunct="1">
        <a:lnSpc>
          <a:spcPct val="90000"/>
        </a:lnSpc>
        <a:spcBef>
          <a:spcPct val="9600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2pPr>
      <a:lvl3pPr marL="87630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3pPr>
      <a:lvl4pPr marL="131445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75260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18948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62763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066415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503930" algn="l" defTabSz="87630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心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" y="277495"/>
            <a:ext cx="2919730" cy="7588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9397" y="2055913"/>
            <a:ext cx="8823446" cy="1052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0" indent="-28575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48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      </a:t>
            </a:r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BG Process introduction</a:t>
            </a:r>
            <a:endParaRPr lang="zh-CN" altLang="en-US" sz="4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875" name="副标题 2"/>
          <p:cNvSpPr txBox="1"/>
          <p:nvPr/>
        </p:nvSpPr>
        <p:spPr>
          <a:xfrm>
            <a:off x="1524000" y="4128102"/>
            <a:ext cx="9144000" cy="1230313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marL="0" indent="0" algn="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部门：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PEE</a:t>
            </a:r>
            <a:endParaRPr lang="en-US" altLang="zh-CN" sz="240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lvl="0" indent="0" algn="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主讲人：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陈聪</a:t>
            </a:r>
            <a:endParaRPr lang="en-US" altLang="zh-CN" sz="240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0" lvl="0" indent="0" algn="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2021</a:t>
            </a:r>
            <a:r>
              <a:rPr lang="zh-CN" altLang="en-US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年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7</a:t>
            </a:r>
            <a:r>
              <a:rPr lang="zh-CN" altLang="en-US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月</a:t>
            </a:r>
            <a:r>
              <a:rPr lang="en-US" altLang="zh-CN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28</a:t>
            </a:r>
            <a:r>
              <a:rPr lang="zh-CN" altLang="en-US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8693C83-630B-4020-83D4-33456213A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207" y="1728528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v"/>
            </a:pPr>
            <a:r>
              <a:rPr lang="en-US" sz="2400" b="0"/>
              <a:t> </a:t>
            </a:r>
            <a:r>
              <a:rPr lang="zh-CN" altLang="en-US" sz="2400" b="0"/>
              <a:t>按其来源可以分为天然磨料及人造磨料两大类；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3200">
                <a:latin typeface="宋体" pitchFamily="2" charset="-122"/>
              </a:rPr>
              <a:t>    </a:t>
            </a:r>
            <a:r>
              <a:rPr lang="zh-CN" altLang="en-US" sz="2000" b="0">
                <a:latin typeface="宋体" pitchFamily="2" charset="-122"/>
              </a:rPr>
              <a:t>天然磨料包括普通天然磨料和天然金刚石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7BE84-BE3A-48EA-833E-9E98CE52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207" y="2638166"/>
            <a:ext cx="4038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v"/>
            </a:pPr>
            <a:r>
              <a:rPr lang="en-US" sz="2400" b="0"/>
              <a:t> </a:t>
            </a:r>
            <a:r>
              <a:rPr lang="zh-CN" altLang="en-US" sz="2400" b="0">
                <a:latin typeface="宋体" pitchFamily="2" charset="-122"/>
              </a:rPr>
              <a:t>人造磨料可分为：</a:t>
            </a:r>
            <a:r>
              <a:rPr lang="zh-CN" altLang="en-US" sz="3200">
                <a:latin typeface="宋体" pitchFamily="2" charset="-122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1732D8-ED07-4ED9-BD51-66013FB965E2}"/>
              </a:ext>
            </a:extLst>
          </p:cNvPr>
          <p:cNvGrpSpPr>
            <a:grpSpLocks/>
          </p:cNvGrpSpPr>
          <p:nvPr/>
        </p:nvGrpSpPr>
        <p:grpSpPr bwMode="auto">
          <a:xfrm>
            <a:off x="2256607" y="3296978"/>
            <a:ext cx="6962775" cy="1679575"/>
            <a:chOff x="0" y="0"/>
            <a:chExt cx="4386" cy="1058"/>
          </a:xfrm>
        </p:grpSpPr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0B5BE83D-7B76-4417-BB37-CDFDF8D6A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" y="560"/>
              <a:ext cx="116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36000" bIns="0"/>
            <a:lstStyle>
              <a:lvl1pPr eaLnBrk="0" hangingPunct="0"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36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/>
              <a:r>
                <a:rPr lang="zh-CN" altLang="en-US" sz="1600" b="0"/>
                <a:t>超硬磨料</a:t>
              </a:r>
            </a:p>
            <a:p>
              <a:pPr algn="just"/>
              <a:r>
                <a:rPr lang="en-US" sz="1400" b="0"/>
                <a:t>(Superhard Grain</a:t>
              </a:r>
              <a:r>
                <a:rPr lang="zh-CN" altLang="en-US" sz="1400" b="0"/>
                <a:t>）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5AF1C9-73D7-4C2F-9264-D9D593392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386" cy="1058"/>
              <a:chOff x="0" y="0"/>
              <a:chExt cx="4386" cy="1058"/>
            </a:xfrm>
          </p:grpSpPr>
          <p:sp>
            <p:nvSpPr>
              <p:cNvPr id="11" name="AutoShape 10">
                <a:extLst>
                  <a:ext uri="{FF2B5EF4-FFF2-40B4-BE49-F238E27FC236}">
                    <a16:creationId xmlns:a16="http://schemas.microsoft.com/office/drawing/2014/main" id="{F1476401-5116-44A1-938E-882D3C03D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" y="288"/>
                <a:ext cx="72" cy="423"/>
              </a:xfrm>
              <a:prstGeom prst="leftBrace">
                <a:avLst>
                  <a:gd name="adj1" fmla="val 48958"/>
                  <a:gd name="adj2" fmla="val 50000"/>
                </a:avLst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 Box 11">
                <a:extLst>
                  <a:ext uri="{FF2B5EF4-FFF2-40B4-BE49-F238E27FC236}">
                    <a16:creationId xmlns:a16="http://schemas.microsoft.com/office/drawing/2014/main" id="{606DAF9B-D1E2-45E3-AABD-9C73A2ED5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24"/>
                <a:ext cx="4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0" rIns="36000" bIns="0"/>
              <a:lstStyle>
                <a:lvl1pPr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r>
                  <a:rPr lang="zh-CN" altLang="en-US" sz="1600" b="0"/>
                  <a:t>磨料</a:t>
                </a:r>
              </a:p>
            </p:txBody>
          </p:sp>
          <p:sp>
            <p:nvSpPr>
              <p:cNvPr id="13" name="Text Box 12">
                <a:extLst>
                  <a:ext uri="{FF2B5EF4-FFF2-40B4-BE49-F238E27FC236}">
                    <a16:creationId xmlns:a16="http://schemas.microsoft.com/office/drawing/2014/main" id="{CA5887B6-23F7-4754-8D02-ED887C1B56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12"/>
                <a:ext cx="1248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0" rIns="36000" bIns="0"/>
              <a:lstStyle>
                <a:lvl1pPr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36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/>
                <a:r>
                  <a:rPr lang="zh-CN" altLang="en-US" sz="1600" b="0"/>
                  <a:t>普通磨料</a:t>
                </a:r>
              </a:p>
              <a:p>
                <a:pPr algn="just"/>
                <a:r>
                  <a:rPr lang="en-US" sz="1400" b="0"/>
                  <a:t>(Convential Grain)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21A059E-F406-4353-8F00-6A263DC02A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0"/>
                <a:ext cx="2407" cy="520"/>
                <a:chOff x="0" y="0"/>
                <a:chExt cx="2407" cy="520"/>
              </a:xfrm>
            </p:grpSpPr>
            <p:sp>
              <p:nvSpPr>
                <p:cNvPr id="19" name="AutoShape 14">
                  <a:extLst>
                    <a:ext uri="{FF2B5EF4-FFF2-40B4-BE49-F238E27FC236}">
                      <a16:creationId xmlns:a16="http://schemas.microsoft.com/office/drawing/2014/main" id="{97978F83-918E-4719-8EF8-FB6113F3E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61"/>
                  <a:ext cx="103" cy="326"/>
                </a:xfrm>
                <a:prstGeom prst="leftBrace">
                  <a:avLst>
                    <a:gd name="adj1" fmla="val 26375"/>
                    <a:gd name="adj2" fmla="val 50000"/>
                  </a:avLst>
                </a:prstGeom>
                <a:noFill/>
                <a:ln w="952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0" name="Group 15">
                  <a:extLst>
                    <a:ext uri="{FF2B5EF4-FFF2-40B4-BE49-F238E27FC236}">
                      <a16:creationId xmlns:a16="http://schemas.microsoft.com/office/drawing/2014/main" id="{B7A5DB57-7974-4D19-A11B-168554DBD9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7" y="0"/>
                  <a:ext cx="2250" cy="520"/>
                  <a:chOff x="0" y="0"/>
                  <a:chExt cx="2250" cy="520"/>
                </a:xfrm>
              </p:grpSpPr>
              <p:sp>
                <p:nvSpPr>
                  <p:cNvPr id="21" name="Text Box 16">
                    <a:extLst>
                      <a:ext uri="{FF2B5EF4-FFF2-40B4-BE49-F238E27FC236}">
                        <a16:creationId xmlns:a16="http://schemas.microsoft.com/office/drawing/2014/main" id="{A058A4BF-0FBB-462C-87C2-7353B42164C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" y="0"/>
                    <a:ext cx="2238" cy="1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36000" tIns="0" rIns="36000" bIns="0"/>
                  <a:lstStyle>
                    <a:lvl1pPr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/>
                    <a:r>
                      <a:rPr lang="zh-CN" altLang="en-US" sz="1600" b="0"/>
                      <a:t>刚玉（</a:t>
                    </a:r>
                    <a:r>
                      <a:rPr lang="en-US" sz="1600" b="0"/>
                      <a:t>A</a:t>
                    </a:r>
                    <a:r>
                      <a:rPr lang="en-US" sz="1600" b="0">
                        <a:latin typeface="宋体" pitchFamily="2" charset="-122"/>
                      </a:rPr>
                      <a:t>luminium Oxide</a:t>
                    </a:r>
                    <a:r>
                      <a:rPr lang="zh-CN" altLang="en-US" sz="1600" b="0">
                        <a:latin typeface="宋体" pitchFamily="2" charset="-122"/>
                      </a:rPr>
                      <a:t>，简称</a:t>
                    </a:r>
                    <a:r>
                      <a:rPr lang="zh-CN" altLang="en-US" sz="1600" b="0"/>
                      <a:t>“</a:t>
                    </a:r>
                    <a:r>
                      <a:rPr lang="en-US" sz="1600"/>
                      <a:t>A</a:t>
                    </a:r>
                    <a:r>
                      <a:rPr lang="en-US" sz="1600" b="0"/>
                      <a:t>” </a:t>
                    </a:r>
                    <a:r>
                      <a:rPr lang="zh-CN" altLang="en-US" sz="1600" b="0"/>
                      <a:t>）</a:t>
                    </a:r>
                  </a:p>
                </p:txBody>
              </p:sp>
              <p:sp>
                <p:nvSpPr>
                  <p:cNvPr id="22" name="Text Box 17">
                    <a:extLst>
                      <a:ext uri="{FF2B5EF4-FFF2-40B4-BE49-F238E27FC236}">
                        <a16:creationId xmlns:a16="http://schemas.microsoft.com/office/drawing/2014/main" id="{C72F4C8F-5883-41F5-8575-26CCC915D82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314"/>
                    <a:ext cx="2202" cy="2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36000" tIns="0" rIns="36000" bIns="0"/>
                  <a:lstStyle>
                    <a:lvl1pPr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 sz="3600" b="1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just"/>
                    <a:r>
                      <a:rPr lang="zh-CN" altLang="en-US" sz="1600" b="0"/>
                      <a:t>碳化硅（ </a:t>
                    </a:r>
                    <a:r>
                      <a:rPr lang="en-US" sz="1600" b="0"/>
                      <a:t>Carbide Silicon </a:t>
                    </a:r>
                    <a:r>
                      <a:rPr lang="zh-CN" altLang="en-US" sz="1600" b="0">
                        <a:latin typeface="宋体" pitchFamily="2" charset="-122"/>
                      </a:rPr>
                      <a:t>，简称</a:t>
                    </a:r>
                    <a:r>
                      <a:rPr lang="zh-CN" altLang="en-US" sz="1600" b="0"/>
                      <a:t>“</a:t>
                    </a:r>
                    <a:r>
                      <a:rPr lang="en-US" sz="1600">
                        <a:latin typeface="宋体" pitchFamily="2" charset="-122"/>
                      </a:rPr>
                      <a:t>C</a:t>
                    </a:r>
                    <a:r>
                      <a:rPr lang="en-US" sz="1600" b="0"/>
                      <a:t>” </a:t>
                    </a:r>
                    <a:r>
                      <a:rPr lang="zh-CN" altLang="en-US" sz="1600" b="0"/>
                      <a:t>）</a:t>
                    </a:r>
                  </a:p>
                </p:txBody>
              </p:sp>
            </p:grpSp>
          </p:grpSp>
          <p:grpSp>
            <p:nvGrpSpPr>
              <p:cNvPr id="15" name="Group 18">
                <a:extLst>
                  <a:ext uri="{FF2B5EF4-FFF2-40B4-BE49-F238E27FC236}">
                    <a16:creationId xmlns:a16="http://schemas.microsoft.com/office/drawing/2014/main" id="{C3264824-39B3-40EF-8643-6E00F7B7C6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560"/>
                <a:ext cx="2994" cy="498"/>
                <a:chOff x="0" y="0"/>
                <a:chExt cx="2994" cy="498"/>
              </a:xfrm>
            </p:grpSpPr>
            <p:sp>
              <p:nvSpPr>
                <p:cNvPr id="16" name="Text Box 19">
                  <a:extLst>
                    <a:ext uri="{FF2B5EF4-FFF2-40B4-BE49-F238E27FC236}">
                      <a16:creationId xmlns:a16="http://schemas.microsoft.com/office/drawing/2014/main" id="{9B0099B0-BDDA-430D-9B0E-DFEB843CD3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2" y="312"/>
                  <a:ext cx="2132" cy="1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0" rIns="36000" bIns="0"/>
                <a:lstStyle>
                  <a:lvl1pPr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/>
                  <a:r>
                    <a:rPr lang="zh-CN" altLang="en-US" sz="1600" b="0"/>
                    <a:t>金刚石（</a:t>
                  </a:r>
                  <a:r>
                    <a:rPr lang="en-US" sz="1600" b="0"/>
                    <a:t>Diamond</a:t>
                  </a:r>
                  <a:r>
                    <a:rPr lang="zh-CN" altLang="en-US" sz="1600" b="0"/>
                    <a:t>，</a:t>
                  </a:r>
                  <a:r>
                    <a:rPr lang="zh-CN" altLang="en-US" sz="1600" b="0">
                      <a:latin typeface="宋体" pitchFamily="2" charset="-122"/>
                    </a:rPr>
                    <a:t>简称</a:t>
                  </a:r>
                  <a:r>
                    <a:rPr lang="zh-CN" altLang="en-US" sz="1600" b="0"/>
                    <a:t>“</a:t>
                  </a:r>
                  <a:r>
                    <a:rPr lang="en-US" sz="1600">
                      <a:latin typeface="宋体" pitchFamily="2" charset="-122"/>
                    </a:rPr>
                    <a:t>D</a:t>
                  </a:r>
                  <a:r>
                    <a:rPr lang="en-US" sz="1600" b="0"/>
                    <a:t>” </a:t>
                  </a:r>
                  <a:r>
                    <a:rPr lang="zh-CN" altLang="en-US" sz="1600" b="0"/>
                    <a:t>）</a:t>
                  </a:r>
                </a:p>
              </p:txBody>
            </p:sp>
            <p:sp>
              <p:nvSpPr>
                <p:cNvPr id="17" name="Text Box 20">
                  <a:extLst>
                    <a:ext uri="{FF2B5EF4-FFF2-40B4-BE49-F238E27FC236}">
                      <a16:creationId xmlns:a16="http://schemas.microsoft.com/office/drawing/2014/main" id="{C7FDDFEE-A354-4569-8C2D-857C4082CC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2" y="0"/>
                  <a:ext cx="2832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0" rIns="36000" bIns="0"/>
                <a:lstStyle>
                  <a:lvl1pPr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 sz="36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/>
                  <a:r>
                    <a:rPr lang="zh-CN" altLang="en-US" sz="1600" b="0"/>
                    <a:t>立方氮化硼（</a:t>
                  </a:r>
                  <a:r>
                    <a:rPr lang="en-US" sz="1600" b="0"/>
                    <a:t>Cubic Boron Nitride</a:t>
                  </a:r>
                  <a:r>
                    <a:rPr lang="zh-CN" altLang="en-US" sz="1600" b="0"/>
                    <a:t>，</a:t>
                  </a:r>
                  <a:r>
                    <a:rPr lang="zh-CN" altLang="en-US" sz="1600" b="0">
                      <a:latin typeface="宋体" pitchFamily="2" charset="-122"/>
                    </a:rPr>
                    <a:t>简称</a:t>
                  </a:r>
                  <a:r>
                    <a:rPr lang="zh-CN" altLang="en-US" sz="1600" b="0"/>
                    <a:t>“</a:t>
                  </a:r>
                  <a:r>
                    <a:rPr lang="en-US" sz="1600">
                      <a:latin typeface="宋体" pitchFamily="2" charset="-122"/>
                    </a:rPr>
                    <a:t>CBN</a:t>
                  </a:r>
                  <a:r>
                    <a:rPr lang="en-US" sz="1600" b="0"/>
                    <a:t>” </a:t>
                  </a:r>
                  <a:r>
                    <a:rPr lang="zh-CN" altLang="en-US" sz="1600" b="0"/>
                    <a:t>）</a:t>
                  </a:r>
                </a:p>
              </p:txBody>
            </p:sp>
            <p:sp>
              <p:nvSpPr>
                <p:cNvPr id="18" name="AutoShape 21">
                  <a:extLst>
                    <a:ext uri="{FF2B5EF4-FFF2-40B4-BE49-F238E27FC236}">
                      <a16:creationId xmlns:a16="http://schemas.microsoft.com/office/drawing/2014/main" id="{C4491832-9256-4189-BE0A-5475C3D64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68"/>
                  <a:ext cx="103" cy="326"/>
                </a:xfrm>
                <a:prstGeom prst="leftBrace">
                  <a:avLst>
                    <a:gd name="adj1" fmla="val 26375"/>
                    <a:gd name="adj2" fmla="val 50000"/>
                  </a:avLst>
                </a:prstGeom>
                <a:noFill/>
                <a:ln w="952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47F08BD-0D1E-4B24-B62F-50087022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207" y="5005128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v"/>
            </a:pPr>
            <a:r>
              <a:rPr lang="zh-CN" altLang="en-US" sz="2400" b="0">
                <a:latin typeface="宋体" pitchFamily="2" charset="-122"/>
              </a:rPr>
              <a:t>磨料的应用发展趋势</a:t>
            </a:r>
            <a:endParaRPr lang="zh-CN" altLang="en-US" sz="2400" b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BA9D52-DFC8-4C3E-9224-9876C58CB962}"/>
              </a:ext>
            </a:extLst>
          </p:cNvPr>
          <p:cNvGrpSpPr>
            <a:grpSpLocks/>
          </p:cNvGrpSpPr>
          <p:nvPr/>
        </p:nvGrpSpPr>
        <p:grpSpPr bwMode="auto">
          <a:xfrm>
            <a:off x="2256607" y="5538528"/>
            <a:ext cx="2933700" cy="406400"/>
            <a:chOff x="0" y="0"/>
            <a:chExt cx="1848" cy="2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D63FD6-CB00-44DD-9ECD-00CE7B6D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2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 algn="just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sz="2400" b="0"/>
                <a:t>A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EF0BF7-4123-438D-99A3-8454A3964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" y="8"/>
              <a:ext cx="1606" cy="248"/>
              <a:chOff x="0" y="0"/>
              <a:chExt cx="1606" cy="248"/>
            </a:xfrm>
          </p:grpSpPr>
          <p:sp>
            <p:nvSpPr>
              <p:cNvPr id="27" name="AutoShape 26">
                <a:extLst>
                  <a:ext uri="{FF2B5EF4-FFF2-40B4-BE49-F238E27FC236}">
                    <a16:creationId xmlns:a16="http://schemas.microsoft.com/office/drawing/2014/main" id="{8273487B-8F51-4E78-93B0-7FC7A720D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8"/>
                <a:ext cx="208" cy="96"/>
              </a:xfrm>
              <a:prstGeom prst="rightArrow">
                <a:avLst>
                  <a:gd name="adj1" fmla="val 50000"/>
                  <a:gd name="adj2" fmla="val 54167"/>
                </a:avLst>
              </a:prstGeom>
              <a:solidFill>
                <a:srgbClr val="387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EEC60F-BFC7-4654-99C3-476927E77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" y="0"/>
                <a:ext cx="62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 algn="just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sz="2400" b="0"/>
                  <a:t>B</a:t>
                </a:r>
                <a:r>
                  <a:rPr lang="zh-CN" altLang="en-US" sz="2400" b="0"/>
                  <a:t>，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1C2BADA-E59B-4746-AC76-B3C8045D8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" y="0"/>
                <a:ext cx="62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 algn="just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sz="2400" b="0"/>
                  <a:t>C</a:t>
                </a:r>
              </a:p>
            </p:txBody>
          </p:sp>
          <p:sp>
            <p:nvSpPr>
              <p:cNvPr id="30" name="AutoShape 29">
                <a:extLst>
                  <a:ext uri="{FF2B5EF4-FFF2-40B4-BE49-F238E27FC236}">
                    <a16:creationId xmlns:a16="http://schemas.microsoft.com/office/drawing/2014/main" id="{C8ED861D-18D4-41B1-9C19-62D4A26EF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" y="96"/>
                <a:ext cx="208" cy="96"/>
              </a:xfrm>
              <a:prstGeom prst="rightArrow">
                <a:avLst>
                  <a:gd name="adj1" fmla="val 50000"/>
                  <a:gd name="adj2" fmla="val 54167"/>
                </a:avLst>
              </a:prstGeom>
              <a:solidFill>
                <a:srgbClr val="387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A93469-8917-4FD9-93D4-CD6CE0AAB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8"/>
                <a:ext cx="62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 algn="just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sz="2400" b="0"/>
                  <a:t>D</a:t>
                </a:r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62689B2-2706-4814-AC58-BA86ABCD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895" y="1152266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sz="2400" b="0">
                <a:latin typeface="宋体" pitchFamily="2" charset="-122"/>
              </a:rPr>
              <a:t> </a:t>
            </a: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磨料的种类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4117F65B-3D75-4178-85CC-90BF4EA82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32" y="6024303"/>
            <a:ext cx="7993063" cy="457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单晶硅材料为硬脆材料，采用人造金刚石进行磨削加工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0636E6-A9A9-4D41-BD80-0EEA4B717FA4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92785835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50CD699-9A49-4E79-8CC6-833EEE4A2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686964"/>
            <a:ext cx="50419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>
                <a:latin typeface="宋体" pitchFamily="2" charset="-122"/>
              </a:rPr>
              <a:t>      </a:t>
            </a:r>
            <a:r>
              <a:rPr lang="zh-CN" altLang="en-US" sz="2400" b="0">
                <a:latin typeface="宋体" pitchFamily="2" charset="-122"/>
              </a:rPr>
              <a:t>人造金刚石磨料分为</a:t>
            </a:r>
            <a:r>
              <a:rPr lang="zh-CN" altLang="en-US" sz="2400" b="0">
                <a:solidFill>
                  <a:schemeClr val="hlink"/>
                </a:solidFill>
                <a:latin typeface="宋体" pitchFamily="2" charset="-122"/>
              </a:rPr>
              <a:t>磨粒</a:t>
            </a:r>
            <a:r>
              <a:rPr lang="zh-CN" altLang="en-US" sz="2400" b="0">
                <a:latin typeface="宋体" pitchFamily="2" charset="-122"/>
              </a:rPr>
              <a:t>和</a:t>
            </a:r>
            <a:r>
              <a:rPr lang="zh-CN" altLang="en-US" sz="2400" b="0">
                <a:solidFill>
                  <a:schemeClr val="hlink"/>
                </a:solidFill>
                <a:latin typeface="宋体" pitchFamily="2" charset="-122"/>
              </a:rPr>
              <a:t>微粉</a:t>
            </a:r>
            <a:r>
              <a:rPr lang="zh-CN" altLang="en-US" sz="2400" b="0">
                <a:latin typeface="宋体" pitchFamily="2" charset="-122"/>
              </a:rPr>
              <a:t>两类。</a:t>
            </a:r>
          </a:p>
          <a:p>
            <a: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0">
                <a:latin typeface="宋体" pitchFamily="2" charset="-122"/>
              </a:rPr>
              <a:t>      按</a:t>
            </a:r>
            <a:r>
              <a:rPr lang="en-US" sz="2400" b="0">
                <a:latin typeface="宋体" pitchFamily="2" charset="-122"/>
              </a:rPr>
              <a:t>GB/T 6406―1996</a:t>
            </a:r>
            <a:r>
              <a:rPr lang="zh-CN" altLang="en-US" sz="2400" b="0">
                <a:latin typeface="宋体" pitchFamily="2" charset="-122"/>
              </a:rPr>
              <a:t>等效采用</a:t>
            </a:r>
            <a:r>
              <a:rPr lang="en-US" sz="2400" b="0">
                <a:latin typeface="宋体" pitchFamily="2" charset="-122"/>
              </a:rPr>
              <a:t>ISO 6416―1996</a:t>
            </a:r>
            <a:r>
              <a:rPr lang="zh-CN" altLang="en-US" sz="2400" b="0">
                <a:latin typeface="宋体" pitchFamily="2" charset="-122"/>
              </a:rPr>
              <a:t>标准，磨料级金刚石共</a:t>
            </a:r>
            <a:r>
              <a:rPr lang="en-US" sz="2400" b="0">
                <a:latin typeface="宋体" pitchFamily="2" charset="-122"/>
              </a:rPr>
              <a:t>25</a:t>
            </a:r>
            <a:r>
              <a:rPr lang="zh-CN" altLang="en-US" sz="2400" b="0">
                <a:latin typeface="宋体" pitchFamily="2" charset="-122"/>
              </a:rPr>
              <a:t>个粒度，各个粒度号的尺寸范围以本粒度上、下检查筛的网孔尺寸范围表示。</a:t>
            </a:r>
          </a:p>
          <a:p>
            <a: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0">
                <a:latin typeface="宋体" pitchFamily="2" charset="-122"/>
              </a:rPr>
              <a:t>      磨料级金刚石采用筛分法，微粉采用水选法。</a:t>
            </a:r>
          </a:p>
          <a:p>
            <a: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2800" b="0">
              <a:latin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FE52F-8BE5-4DE4-99C5-FE2E300E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34" y="1902864"/>
            <a:ext cx="36353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650F44A6-94AB-47C9-A6FB-7707C9848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22" y="1110702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D3A7C10-AA90-4A3E-A7C8-D5059736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059" y="5647777"/>
            <a:ext cx="7993063" cy="82232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400" b="0">
                <a:solidFill>
                  <a:schemeClr val="bg1"/>
                </a:solidFill>
              </a:rPr>
              <a:t>      </a:t>
            </a:r>
            <a:r>
              <a:rPr lang="zh-CN" altLang="en-US" sz="2400" b="0">
                <a:solidFill>
                  <a:schemeClr val="bg1"/>
                </a:solidFill>
              </a:rPr>
              <a:t>通常硅片粗磨用磨料级金刚石，半精磨和精磨采用微粉级金刚石，甚至是纳米级金刚石。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0BC6E0-12F4-4AC5-AFEA-C6649FB6067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312469372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F70216F9-02E9-457E-BD39-27696C32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4607" y="1388266"/>
            <a:ext cx="7543800" cy="53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19710" indent="-219710" algn="l" defTabSz="876300" rtl="0" eaLnBrk="1" latinLnBrk="0" hangingPunct="1">
              <a:lnSpc>
                <a:spcPct val="90000"/>
              </a:lnSpc>
              <a:spcBef>
                <a:spcPct val="192000"/>
              </a:spcBef>
              <a:buFont typeface="Arial" panose="020B0604020202020204" pitchFamily="34" charset="0"/>
              <a:buChar char="•"/>
              <a:defRPr sz="26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53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9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35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16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919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479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861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364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400">
                <a:latin typeface="宋体" pitchFamily="2" charset="-122"/>
              </a:rPr>
              <a:t>超硬磨料的粒度标准（</a:t>
            </a:r>
            <a:r>
              <a:rPr lang="en-US" sz="2400">
                <a:latin typeface="宋体" pitchFamily="2" charset="-122"/>
              </a:rPr>
              <a:t>GB/T 6406―1996</a:t>
            </a:r>
            <a:r>
              <a:rPr lang="zh-CN" altLang="en-US" sz="2400">
                <a:latin typeface="宋体" pitchFamily="2" charset="-122"/>
              </a:rPr>
              <a:t>）（窄范围）</a:t>
            </a:r>
            <a:r>
              <a:rPr lang="zh-CN" altLang="en-US" sz="2800">
                <a:latin typeface="宋体" pitchFamily="2" charset="-122"/>
              </a:rPr>
              <a:t> 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733FFFE-117E-42FD-B9CB-BC3CE68194AD}"/>
              </a:ext>
            </a:extLst>
          </p:cNvPr>
          <p:cNvGrpSpPr>
            <a:grpSpLocks/>
          </p:cNvGrpSpPr>
          <p:nvPr/>
        </p:nvGrpSpPr>
        <p:grpSpPr bwMode="auto">
          <a:xfrm>
            <a:off x="1266007" y="2226466"/>
            <a:ext cx="7620000" cy="4156075"/>
            <a:chOff x="0" y="0"/>
            <a:chExt cx="3705" cy="3603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FA726028-3899-4F26-BDC8-8B792D9CA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3"/>
              <a:ext cx="3699" cy="3597"/>
              <a:chOff x="0" y="0"/>
              <a:chExt cx="3699" cy="3597"/>
            </a:xfrm>
          </p:grpSpPr>
          <p:grpSp>
            <p:nvGrpSpPr>
              <p:cNvPr id="9" name="Group 6">
                <a:extLst>
                  <a:ext uri="{FF2B5EF4-FFF2-40B4-BE49-F238E27FC236}">
                    <a16:creationId xmlns:a16="http://schemas.microsoft.com/office/drawing/2014/main" id="{90B0F7F1-1D00-4DB1-B1F4-9B0A144FD9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705" cy="327"/>
                <a:chOff x="0" y="0"/>
                <a:chExt cx="705" cy="327"/>
              </a:xfrm>
            </p:grpSpPr>
            <p:sp>
              <p:nvSpPr>
                <p:cNvPr id="139" name="Rectangle 7">
                  <a:extLst>
                    <a:ext uri="{FF2B5EF4-FFF2-40B4-BE49-F238E27FC236}">
                      <a16:creationId xmlns:a16="http://schemas.microsoft.com/office/drawing/2014/main" id="{41E72636-6811-41B7-8583-43769D639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zh-CN" altLang="en-US" sz="1400">
                      <a:latin typeface="宋体" pitchFamily="2" charset="-122"/>
                    </a:rPr>
                    <a:t>粒度标记</a:t>
                  </a:r>
                  <a:endParaRPr lang="zh-CN" alt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40" name="Rectangle 8">
                  <a:extLst>
                    <a:ext uri="{FF2B5EF4-FFF2-40B4-BE49-F238E27FC236}">
                      <a16:creationId xmlns:a16="http://schemas.microsoft.com/office/drawing/2014/main" id="{D66FA50A-9422-4E69-96C1-8646740E8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41DABA0-4A94-4E35-B872-F246A1514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0"/>
                <a:ext cx="1144" cy="327"/>
                <a:chOff x="0" y="0"/>
                <a:chExt cx="1144" cy="327"/>
              </a:xfrm>
            </p:grpSpPr>
            <p:sp>
              <p:nvSpPr>
                <p:cNvPr id="137" name="Rectangle 10">
                  <a:extLst>
                    <a:ext uri="{FF2B5EF4-FFF2-40B4-BE49-F238E27FC236}">
                      <a16:creationId xmlns:a16="http://schemas.microsoft.com/office/drawing/2014/main" id="{84A54194-C53E-4DD7-AFC9-CB7A62B9BF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zh-CN" altLang="en-US" sz="1400">
                      <a:latin typeface="宋体" pitchFamily="2" charset="-122"/>
                    </a:rPr>
                    <a:t>公称筛孔尺寸范围（</a:t>
                  </a:r>
                  <a:r>
                    <a:rPr lang="en-US" sz="1400">
                      <a:cs typeface="Times New Roman" pitchFamily="18" charset="0"/>
                    </a:rPr>
                    <a:t>μm</a:t>
                  </a:r>
                  <a:r>
                    <a:rPr lang="zh-CN" altLang="en-US" sz="1400">
                      <a:latin typeface="宋体" pitchFamily="2" charset="-122"/>
                    </a:rPr>
                    <a:t>）</a:t>
                  </a:r>
                  <a:endParaRPr lang="zh-CN" alt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38" name="Rectangle 11">
                  <a:extLst>
                    <a:ext uri="{FF2B5EF4-FFF2-40B4-BE49-F238E27FC236}">
                      <a16:creationId xmlns:a16="http://schemas.microsoft.com/office/drawing/2014/main" id="{2295A9F3-77D9-4926-88A9-20B397179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27D7927D-1F67-4769-8DC5-6AC63BF20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0"/>
                <a:ext cx="756" cy="327"/>
                <a:chOff x="0" y="0"/>
                <a:chExt cx="756" cy="327"/>
              </a:xfrm>
            </p:grpSpPr>
            <p:sp>
              <p:nvSpPr>
                <p:cNvPr id="135" name="Rectangle 13">
                  <a:extLst>
                    <a:ext uri="{FF2B5EF4-FFF2-40B4-BE49-F238E27FC236}">
                      <a16:creationId xmlns:a16="http://schemas.microsoft.com/office/drawing/2014/main" id="{B3E6AD23-D558-4A57-AF34-00A33AA40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zh-CN" altLang="en-US" sz="1400">
                      <a:latin typeface="宋体" pitchFamily="2" charset="-122"/>
                    </a:rPr>
                    <a:t>粒度标记</a:t>
                  </a:r>
                  <a:endParaRPr lang="zh-CN" alt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36" name="Rectangle 14">
                  <a:extLst>
                    <a:ext uri="{FF2B5EF4-FFF2-40B4-BE49-F238E27FC236}">
                      <a16:creationId xmlns:a16="http://schemas.microsoft.com/office/drawing/2014/main" id="{7954821C-8BCD-406E-8924-08CAB95B2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5">
                <a:extLst>
                  <a:ext uri="{FF2B5EF4-FFF2-40B4-BE49-F238E27FC236}">
                    <a16:creationId xmlns:a16="http://schemas.microsoft.com/office/drawing/2014/main" id="{0C4B8C38-11A4-4A04-979B-72BB058C0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0"/>
                <a:ext cx="1094" cy="327"/>
                <a:chOff x="0" y="0"/>
                <a:chExt cx="1094" cy="327"/>
              </a:xfrm>
            </p:grpSpPr>
            <p:sp>
              <p:nvSpPr>
                <p:cNvPr id="133" name="Rectangle 16">
                  <a:extLst>
                    <a:ext uri="{FF2B5EF4-FFF2-40B4-BE49-F238E27FC236}">
                      <a16:creationId xmlns:a16="http://schemas.microsoft.com/office/drawing/2014/main" id="{6F5534B1-4179-42D6-9245-3FF33B102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34" name="Rectangle 17">
                  <a:extLst>
                    <a:ext uri="{FF2B5EF4-FFF2-40B4-BE49-F238E27FC236}">
                      <a16:creationId xmlns:a16="http://schemas.microsoft.com/office/drawing/2014/main" id="{5DB61516-3D13-47BF-8C34-4A82EB035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8">
                <a:extLst>
                  <a:ext uri="{FF2B5EF4-FFF2-40B4-BE49-F238E27FC236}">
                    <a16:creationId xmlns:a16="http://schemas.microsoft.com/office/drawing/2014/main" id="{FCA56A81-06EA-4F64-8AFF-4B9D383129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7"/>
                <a:ext cx="705" cy="327"/>
                <a:chOff x="0" y="0"/>
                <a:chExt cx="705" cy="327"/>
              </a:xfrm>
            </p:grpSpPr>
            <p:sp>
              <p:nvSpPr>
                <p:cNvPr id="131" name="Rectangle 19">
                  <a:extLst>
                    <a:ext uri="{FF2B5EF4-FFF2-40B4-BE49-F238E27FC236}">
                      <a16:creationId xmlns:a16="http://schemas.microsoft.com/office/drawing/2014/main" id="{0AB9F9D1-4329-4CF2-B381-D8E9BEBD5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16/18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32" name="Rectangle 20">
                  <a:extLst>
                    <a:ext uri="{FF2B5EF4-FFF2-40B4-BE49-F238E27FC236}">
                      <a16:creationId xmlns:a16="http://schemas.microsoft.com/office/drawing/2014/main" id="{A25F3968-1AA3-4102-83DD-4037C8A6D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1">
                <a:extLst>
                  <a:ext uri="{FF2B5EF4-FFF2-40B4-BE49-F238E27FC236}">
                    <a16:creationId xmlns:a16="http://schemas.microsoft.com/office/drawing/2014/main" id="{364366E1-8392-48F0-83A9-4262C2777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327"/>
                <a:ext cx="1144" cy="327"/>
                <a:chOff x="0" y="0"/>
                <a:chExt cx="1144" cy="327"/>
              </a:xfrm>
            </p:grpSpPr>
            <p:sp>
              <p:nvSpPr>
                <p:cNvPr id="129" name="Rectangle 22">
                  <a:extLst>
                    <a:ext uri="{FF2B5EF4-FFF2-40B4-BE49-F238E27FC236}">
                      <a16:creationId xmlns:a16="http://schemas.microsoft.com/office/drawing/2014/main" id="{5EB3FB4B-3A99-48A1-85D5-4741503C8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1180/1000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30" name="Rectangle 23">
                  <a:extLst>
                    <a:ext uri="{FF2B5EF4-FFF2-40B4-BE49-F238E27FC236}">
                      <a16:creationId xmlns:a16="http://schemas.microsoft.com/office/drawing/2014/main" id="{3677AF7A-F3D5-4D30-8545-B5BB5B56E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>
                <a:extLst>
                  <a:ext uri="{FF2B5EF4-FFF2-40B4-BE49-F238E27FC236}">
                    <a16:creationId xmlns:a16="http://schemas.microsoft.com/office/drawing/2014/main" id="{308895F7-2D37-458F-8F10-5E3A56502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327"/>
                <a:ext cx="756" cy="327"/>
                <a:chOff x="0" y="0"/>
                <a:chExt cx="756" cy="327"/>
              </a:xfrm>
            </p:grpSpPr>
            <p:sp>
              <p:nvSpPr>
                <p:cNvPr id="127" name="Rectangle 25">
                  <a:extLst>
                    <a:ext uri="{FF2B5EF4-FFF2-40B4-BE49-F238E27FC236}">
                      <a16:creationId xmlns:a16="http://schemas.microsoft.com/office/drawing/2014/main" id="{67172EBD-CC09-42EA-B271-77E17BE0AC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70/80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28" name="Rectangle 26">
                  <a:extLst>
                    <a:ext uri="{FF2B5EF4-FFF2-40B4-BE49-F238E27FC236}">
                      <a16:creationId xmlns:a16="http://schemas.microsoft.com/office/drawing/2014/main" id="{368F7535-27CD-4579-8267-C743FF8D5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7">
                <a:extLst>
                  <a:ext uri="{FF2B5EF4-FFF2-40B4-BE49-F238E27FC236}">
                    <a16:creationId xmlns:a16="http://schemas.microsoft.com/office/drawing/2014/main" id="{83065B01-3132-483E-830D-358DDDD15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327"/>
                <a:ext cx="1094" cy="327"/>
                <a:chOff x="0" y="0"/>
                <a:chExt cx="1094" cy="327"/>
              </a:xfrm>
            </p:grpSpPr>
            <p:sp>
              <p:nvSpPr>
                <p:cNvPr id="125" name="Rectangle 28">
                  <a:extLst>
                    <a:ext uri="{FF2B5EF4-FFF2-40B4-BE49-F238E27FC236}">
                      <a16:creationId xmlns:a16="http://schemas.microsoft.com/office/drawing/2014/main" id="{DD7C2E34-EA9B-4216-8AAC-1A9B1BF3C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212/180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26" name="Rectangle 29">
                  <a:extLst>
                    <a:ext uri="{FF2B5EF4-FFF2-40B4-BE49-F238E27FC236}">
                      <a16:creationId xmlns:a16="http://schemas.microsoft.com/office/drawing/2014/main" id="{C120BC3E-9910-43EA-976F-F07D5CA2E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0">
                <a:extLst>
                  <a:ext uri="{FF2B5EF4-FFF2-40B4-BE49-F238E27FC236}">
                    <a16:creationId xmlns:a16="http://schemas.microsoft.com/office/drawing/2014/main" id="{5289AF1E-8CC3-4516-B54F-1C5D0A19DC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54"/>
                <a:ext cx="705" cy="327"/>
                <a:chOff x="0" y="0"/>
                <a:chExt cx="705" cy="327"/>
              </a:xfrm>
            </p:grpSpPr>
            <p:sp>
              <p:nvSpPr>
                <p:cNvPr id="123" name="Rectangle 31">
                  <a:extLst>
                    <a:ext uri="{FF2B5EF4-FFF2-40B4-BE49-F238E27FC236}">
                      <a16:creationId xmlns:a16="http://schemas.microsoft.com/office/drawing/2014/main" id="{2F7CC8C8-4DE8-44AC-9970-C6BF8FC0A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18/20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24" name="Rectangle 32">
                  <a:extLst>
                    <a:ext uri="{FF2B5EF4-FFF2-40B4-BE49-F238E27FC236}">
                      <a16:creationId xmlns:a16="http://schemas.microsoft.com/office/drawing/2014/main" id="{B3AFA75A-4C12-4AD3-9A7C-0EE77DB17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33">
                <a:extLst>
                  <a:ext uri="{FF2B5EF4-FFF2-40B4-BE49-F238E27FC236}">
                    <a16:creationId xmlns:a16="http://schemas.microsoft.com/office/drawing/2014/main" id="{A73860AE-613E-433B-B7C3-7260ED95E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654"/>
                <a:ext cx="1144" cy="327"/>
                <a:chOff x="0" y="0"/>
                <a:chExt cx="1144" cy="327"/>
              </a:xfrm>
            </p:grpSpPr>
            <p:sp>
              <p:nvSpPr>
                <p:cNvPr id="121" name="Rectangle 34">
                  <a:extLst>
                    <a:ext uri="{FF2B5EF4-FFF2-40B4-BE49-F238E27FC236}">
                      <a16:creationId xmlns:a16="http://schemas.microsoft.com/office/drawing/2014/main" id="{1DC3EF08-7769-4D9F-A4DC-8620D7BF9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1000/850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22" name="Rectangle 35">
                  <a:extLst>
                    <a:ext uri="{FF2B5EF4-FFF2-40B4-BE49-F238E27FC236}">
                      <a16:creationId xmlns:a16="http://schemas.microsoft.com/office/drawing/2014/main" id="{63C7A94F-F6C6-4D6F-829B-51F577477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36">
                <a:extLst>
                  <a:ext uri="{FF2B5EF4-FFF2-40B4-BE49-F238E27FC236}">
                    <a16:creationId xmlns:a16="http://schemas.microsoft.com/office/drawing/2014/main" id="{8AED70A8-5C86-4E4A-8F11-63676B9A1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654"/>
                <a:ext cx="756" cy="327"/>
                <a:chOff x="0" y="0"/>
                <a:chExt cx="756" cy="327"/>
              </a:xfrm>
            </p:grpSpPr>
            <p:sp>
              <p:nvSpPr>
                <p:cNvPr id="119" name="Rectangle 37">
                  <a:extLst>
                    <a:ext uri="{FF2B5EF4-FFF2-40B4-BE49-F238E27FC236}">
                      <a16:creationId xmlns:a16="http://schemas.microsoft.com/office/drawing/2014/main" id="{9BCFE504-7DB7-45B5-A61A-1640B14F7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80/100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20" name="Rectangle 38">
                  <a:extLst>
                    <a:ext uri="{FF2B5EF4-FFF2-40B4-BE49-F238E27FC236}">
                      <a16:creationId xmlns:a16="http://schemas.microsoft.com/office/drawing/2014/main" id="{FE4BD075-927D-4212-AF58-0B9EA5C52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39">
                <a:extLst>
                  <a:ext uri="{FF2B5EF4-FFF2-40B4-BE49-F238E27FC236}">
                    <a16:creationId xmlns:a16="http://schemas.microsoft.com/office/drawing/2014/main" id="{66C6134F-CC95-4174-B903-9AD97B3A2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654"/>
                <a:ext cx="1094" cy="327"/>
                <a:chOff x="0" y="0"/>
                <a:chExt cx="1094" cy="327"/>
              </a:xfrm>
            </p:grpSpPr>
            <p:sp>
              <p:nvSpPr>
                <p:cNvPr id="117" name="Rectangle 40">
                  <a:extLst>
                    <a:ext uri="{FF2B5EF4-FFF2-40B4-BE49-F238E27FC236}">
                      <a16:creationId xmlns:a16="http://schemas.microsoft.com/office/drawing/2014/main" id="{4C33450C-01D3-460E-9BDD-1B1A9A401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180/150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18" name="Rectangle 41">
                  <a:extLst>
                    <a:ext uri="{FF2B5EF4-FFF2-40B4-BE49-F238E27FC236}">
                      <a16:creationId xmlns:a16="http://schemas.microsoft.com/office/drawing/2014/main" id="{852C7D8B-28F1-43CD-8808-63451A896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42">
                <a:extLst>
                  <a:ext uri="{FF2B5EF4-FFF2-40B4-BE49-F238E27FC236}">
                    <a16:creationId xmlns:a16="http://schemas.microsoft.com/office/drawing/2014/main" id="{3DD25F27-DE8F-4B82-A85F-42EA082D43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81"/>
                <a:ext cx="705" cy="327"/>
                <a:chOff x="0" y="0"/>
                <a:chExt cx="705" cy="327"/>
              </a:xfrm>
            </p:grpSpPr>
            <p:sp>
              <p:nvSpPr>
                <p:cNvPr id="115" name="Rectangle 43">
                  <a:extLst>
                    <a:ext uri="{FF2B5EF4-FFF2-40B4-BE49-F238E27FC236}">
                      <a16:creationId xmlns:a16="http://schemas.microsoft.com/office/drawing/2014/main" id="{990CBBD8-6637-4FC4-B57C-7CF748675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20/25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16" name="Rectangle 44">
                  <a:extLst>
                    <a:ext uri="{FF2B5EF4-FFF2-40B4-BE49-F238E27FC236}">
                      <a16:creationId xmlns:a16="http://schemas.microsoft.com/office/drawing/2014/main" id="{FD326C2E-3729-4C8B-8197-A0618F426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45">
                <a:extLst>
                  <a:ext uri="{FF2B5EF4-FFF2-40B4-BE49-F238E27FC236}">
                    <a16:creationId xmlns:a16="http://schemas.microsoft.com/office/drawing/2014/main" id="{0F8643E0-6AD8-4CC2-8501-0539477A79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981"/>
                <a:ext cx="1144" cy="327"/>
                <a:chOff x="0" y="0"/>
                <a:chExt cx="1144" cy="327"/>
              </a:xfrm>
            </p:grpSpPr>
            <p:sp>
              <p:nvSpPr>
                <p:cNvPr id="113" name="Rectangle 46">
                  <a:extLst>
                    <a:ext uri="{FF2B5EF4-FFF2-40B4-BE49-F238E27FC236}">
                      <a16:creationId xmlns:a16="http://schemas.microsoft.com/office/drawing/2014/main" id="{0A1CFA02-3913-4A06-AFE0-89E6D7F7B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850/710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14" name="Rectangle 47">
                  <a:extLst>
                    <a:ext uri="{FF2B5EF4-FFF2-40B4-BE49-F238E27FC236}">
                      <a16:creationId xmlns:a16="http://schemas.microsoft.com/office/drawing/2014/main" id="{99852A63-3767-4FEB-8C79-8A06AEDF6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48">
                <a:extLst>
                  <a:ext uri="{FF2B5EF4-FFF2-40B4-BE49-F238E27FC236}">
                    <a16:creationId xmlns:a16="http://schemas.microsoft.com/office/drawing/2014/main" id="{70FC5F3E-6804-48F8-A638-4A0FE4B80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981"/>
                <a:ext cx="756" cy="327"/>
                <a:chOff x="0" y="0"/>
                <a:chExt cx="756" cy="327"/>
              </a:xfrm>
            </p:grpSpPr>
            <p:sp>
              <p:nvSpPr>
                <p:cNvPr id="111" name="Rectangle 49">
                  <a:extLst>
                    <a:ext uri="{FF2B5EF4-FFF2-40B4-BE49-F238E27FC236}">
                      <a16:creationId xmlns:a16="http://schemas.microsoft.com/office/drawing/2014/main" id="{C6849214-31CB-4899-AC97-2A98155870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100/120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12" name="Rectangle 50">
                  <a:extLst>
                    <a:ext uri="{FF2B5EF4-FFF2-40B4-BE49-F238E27FC236}">
                      <a16:creationId xmlns:a16="http://schemas.microsoft.com/office/drawing/2014/main" id="{0AA76850-C688-4E00-82D7-2ED1F44F0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51">
                <a:extLst>
                  <a:ext uri="{FF2B5EF4-FFF2-40B4-BE49-F238E27FC236}">
                    <a16:creationId xmlns:a16="http://schemas.microsoft.com/office/drawing/2014/main" id="{046D961D-321D-42C3-8A09-2B6474016C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981"/>
                <a:ext cx="1094" cy="327"/>
                <a:chOff x="0" y="0"/>
                <a:chExt cx="1094" cy="327"/>
              </a:xfrm>
            </p:grpSpPr>
            <p:sp>
              <p:nvSpPr>
                <p:cNvPr id="109" name="Rectangle 52">
                  <a:extLst>
                    <a:ext uri="{FF2B5EF4-FFF2-40B4-BE49-F238E27FC236}">
                      <a16:creationId xmlns:a16="http://schemas.microsoft.com/office/drawing/2014/main" id="{3EB54476-FD9B-49F6-9CA1-A50C497C6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150/125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10" name="Rectangle 53">
                  <a:extLst>
                    <a:ext uri="{FF2B5EF4-FFF2-40B4-BE49-F238E27FC236}">
                      <a16:creationId xmlns:a16="http://schemas.microsoft.com/office/drawing/2014/main" id="{67AFAEFC-D4E0-4B28-AF56-9FF2DC6349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54">
                <a:extLst>
                  <a:ext uri="{FF2B5EF4-FFF2-40B4-BE49-F238E27FC236}">
                    <a16:creationId xmlns:a16="http://schemas.microsoft.com/office/drawing/2014/main" id="{6549492D-2965-4555-B078-DC14B1712F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08"/>
                <a:ext cx="705" cy="327"/>
                <a:chOff x="0" y="0"/>
                <a:chExt cx="705" cy="327"/>
              </a:xfrm>
            </p:grpSpPr>
            <p:sp>
              <p:nvSpPr>
                <p:cNvPr id="107" name="Rectangle 55">
                  <a:extLst>
                    <a:ext uri="{FF2B5EF4-FFF2-40B4-BE49-F238E27FC236}">
                      <a16:creationId xmlns:a16="http://schemas.microsoft.com/office/drawing/2014/main" id="{67D77BE7-5FA6-4BDB-A6D7-CD273B515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25/30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08" name="Rectangle 56">
                  <a:extLst>
                    <a:ext uri="{FF2B5EF4-FFF2-40B4-BE49-F238E27FC236}">
                      <a16:creationId xmlns:a16="http://schemas.microsoft.com/office/drawing/2014/main" id="{D7CF1BDB-2FE5-4C66-890A-E5B7D1BBD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57">
                <a:extLst>
                  <a:ext uri="{FF2B5EF4-FFF2-40B4-BE49-F238E27FC236}">
                    <a16:creationId xmlns:a16="http://schemas.microsoft.com/office/drawing/2014/main" id="{213C45A8-B638-46CD-AEE4-D896D0F8A4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1308"/>
                <a:ext cx="1144" cy="327"/>
                <a:chOff x="0" y="0"/>
                <a:chExt cx="1144" cy="327"/>
              </a:xfrm>
            </p:grpSpPr>
            <p:sp>
              <p:nvSpPr>
                <p:cNvPr id="105" name="Rectangle 58">
                  <a:extLst>
                    <a:ext uri="{FF2B5EF4-FFF2-40B4-BE49-F238E27FC236}">
                      <a16:creationId xmlns:a16="http://schemas.microsoft.com/office/drawing/2014/main" id="{0D19BA21-E331-48B0-9888-B171963EB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710/600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06" name="Rectangle 59">
                  <a:extLst>
                    <a:ext uri="{FF2B5EF4-FFF2-40B4-BE49-F238E27FC236}">
                      <a16:creationId xmlns:a16="http://schemas.microsoft.com/office/drawing/2014/main" id="{CFA20797-54EB-4138-80DD-2C0DD5A50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60">
                <a:extLst>
                  <a:ext uri="{FF2B5EF4-FFF2-40B4-BE49-F238E27FC236}">
                    <a16:creationId xmlns:a16="http://schemas.microsoft.com/office/drawing/2014/main" id="{AEC31D67-2831-468C-9D08-B73BB62F15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1308"/>
                <a:ext cx="756" cy="327"/>
                <a:chOff x="0" y="0"/>
                <a:chExt cx="756" cy="327"/>
              </a:xfrm>
            </p:grpSpPr>
            <p:sp>
              <p:nvSpPr>
                <p:cNvPr id="103" name="Rectangle 61">
                  <a:extLst>
                    <a:ext uri="{FF2B5EF4-FFF2-40B4-BE49-F238E27FC236}">
                      <a16:creationId xmlns:a16="http://schemas.microsoft.com/office/drawing/2014/main" id="{F255BF22-B0BE-4913-B30A-9896895F0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120/140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04" name="Rectangle 62">
                  <a:extLst>
                    <a:ext uri="{FF2B5EF4-FFF2-40B4-BE49-F238E27FC236}">
                      <a16:creationId xmlns:a16="http://schemas.microsoft.com/office/drawing/2014/main" id="{04995521-B455-4145-A976-B9CEE57F9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63">
                <a:extLst>
                  <a:ext uri="{FF2B5EF4-FFF2-40B4-BE49-F238E27FC236}">
                    <a16:creationId xmlns:a16="http://schemas.microsoft.com/office/drawing/2014/main" id="{4601E2BB-EFAD-43BE-85B1-3EB4E95C27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1308"/>
                <a:ext cx="1094" cy="327"/>
                <a:chOff x="0" y="0"/>
                <a:chExt cx="1094" cy="327"/>
              </a:xfrm>
            </p:grpSpPr>
            <p:sp>
              <p:nvSpPr>
                <p:cNvPr id="101" name="Rectangle 64">
                  <a:extLst>
                    <a:ext uri="{FF2B5EF4-FFF2-40B4-BE49-F238E27FC236}">
                      <a16:creationId xmlns:a16="http://schemas.microsoft.com/office/drawing/2014/main" id="{14114847-74DE-4671-A525-301B77702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125/106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02" name="Rectangle 65">
                  <a:extLst>
                    <a:ext uri="{FF2B5EF4-FFF2-40B4-BE49-F238E27FC236}">
                      <a16:creationId xmlns:a16="http://schemas.microsoft.com/office/drawing/2014/main" id="{F7BCB62B-8221-4C0E-9744-D16B56509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66">
                <a:extLst>
                  <a:ext uri="{FF2B5EF4-FFF2-40B4-BE49-F238E27FC236}">
                    <a16:creationId xmlns:a16="http://schemas.microsoft.com/office/drawing/2014/main" id="{0372C1E1-8BCB-4324-BD5F-887113DD7A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35"/>
                <a:ext cx="705" cy="327"/>
                <a:chOff x="0" y="0"/>
                <a:chExt cx="705" cy="327"/>
              </a:xfrm>
            </p:grpSpPr>
            <p:sp>
              <p:nvSpPr>
                <p:cNvPr id="99" name="Rectangle 67">
                  <a:extLst>
                    <a:ext uri="{FF2B5EF4-FFF2-40B4-BE49-F238E27FC236}">
                      <a16:creationId xmlns:a16="http://schemas.microsoft.com/office/drawing/2014/main" id="{C231F651-57CB-4B14-89C6-1C7AF236D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30/35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100" name="Rectangle 68">
                  <a:extLst>
                    <a:ext uri="{FF2B5EF4-FFF2-40B4-BE49-F238E27FC236}">
                      <a16:creationId xmlns:a16="http://schemas.microsoft.com/office/drawing/2014/main" id="{0E132E7D-07A0-44B4-9E31-5CA7906A6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69">
                <a:extLst>
                  <a:ext uri="{FF2B5EF4-FFF2-40B4-BE49-F238E27FC236}">
                    <a16:creationId xmlns:a16="http://schemas.microsoft.com/office/drawing/2014/main" id="{EC0A8AA5-61F3-4DA6-A42C-3081881089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1635"/>
                <a:ext cx="1144" cy="327"/>
                <a:chOff x="0" y="0"/>
                <a:chExt cx="1144" cy="327"/>
              </a:xfrm>
            </p:grpSpPr>
            <p:sp>
              <p:nvSpPr>
                <p:cNvPr id="97" name="Rectangle 70">
                  <a:extLst>
                    <a:ext uri="{FF2B5EF4-FFF2-40B4-BE49-F238E27FC236}">
                      <a16:creationId xmlns:a16="http://schemas.microsoft.com/office/drawing/2014/main" id="{F3FD5FC8-9945-4576-9349-5874A57A6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600/500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98" name="Rectangle 71">
                  <a:extLst>
                    <a:ext uri="{FF2B5EF4-FFF2-40B4-BE49-F238E27FC236}">
                      <a16:creationId xmlns:a16="http://schemas.microsoft.com/office/drawing/2014/main" id="{45EE721D-135B-46B5-9DDA-B7A615A1B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72">
                <a:extLst>
                  <a:ext uri="{FF2B5EF4-FFF2-40B4-BE49-F238E27FC236}">
                    <a16:creationId xmlns:a16="http://schemas.microsoft.com/office/drawing/2014/main" id="{CCE2BB65-3C9C-4ECA-AF60-B80D8162A8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1635"/>
                <a:ext cx="756" cy="327"/>
                <a:chOff x="0" y="0"/>
                <a:chExt cx="756" cy="327"/>
              </a:xfrm>
            </p:grpSpPr>
            <p:sp>
              <p:nvSpPr>
                <p:cNvPr id="95" name="Rectangle 73">
                  <a:extLst>
                    <a:ext uri="{FF2B5EF4-FFF2-40B4-BE49-F238E27FC236}">
                      <a16:creationId xmlns:a16="http://schemas.microsoft.com/office/drawing/2014/main" id="{DB979947-27F1-49FF-913B-EFBFB148D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140/170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96" name="Rectangle 74">
                  <a:extLst>
                    <a:ext uri="{FF2B5EF4-FFF2-40B4-BE49-F238E27FC236}">
                      <a16:creationId xmlns:a16="http://schemas.microsoft.com/office/drawing/2014/main" id="{9E293E80-6084-4B11-A5E9-FD0C5BAA4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75">
                <a:extLst>
                  <a:ext uri="{FF2B5EF4-FFF2-40B4-BE49-F238E27FC236}">
                    <a16:creationId xmlns:a16="http://schemas.microsoft.com/office/drawing/2014/main" id="{52F19E23-663A-4127-9FC1-78BB0AEB08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1635"/>
                <a:ext cx="1094" cy="327"/>
                <a:chOff x="0" y="0"/>
                <a:chExt cx="1094" cy="327"/>
              </a:xfrm>
            </p:grpSpPr>
            <p:sp>
              <p:nvSpPr>
                <p:cNvPr id="93" name="Rectangle 76">
                  <a:extLst>
                    <a:ext uri="{FF2B5EF4-FFF2-40B4-BE49-F238E27FC236}">
                      <a16:creationId xmlns:a16="http://schemas.microsoft.com/office/drawing/2014/main" id="{36C2380E-882E-40DE-9E36-D662567DA4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106/90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94" name="Rectangle 77">
                  <a:extLst>
                    <a:ext uri="{FF2B5EF4-FFF2-40B4-BE49-F238E27FC236}">
                      <a16:creationId xmlns:a16="http://schemas.microsoft.com/office/drawing/2014/main" id="{B46D49DF-5D6A-41E1-8D13-FEE4E7394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78">
                <a:extLst>
                  <a:ext uri="{FF2B5EF4-FFF2-40B4-BE49-F238E27FC236}">
                    <a16:creationId xmlns:a16="http://schemas.microsoft.com/office/drawing/2014/main" id="{151324CF-5C00-47C6-B883-47A4E5A40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62"/>
                <a:ext cx="705" cy="327"/>
                <a:chOff x="0" y="0"/>
                <a:chExt cx="705" cy="327"/>
              </a:xfrm>
            </p:grpSpPr>
            <p:sp>
              <p:nvSpPr>
                <p:cNvPr id="91" name="Rectangle 79">
                  <a:extLst>
                    <a:ext uri="{FF2B5EF4-FFF2-40B4-BE49-F238E27FC236}">
                      <a16:creationId xmlns:a16="http://schemas.microsoft.com/office/drawing/2014/main" id="{C071472F-0876-46BB-9838-419333663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34/40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92" name="Rectangle 80">
                  <a:extLst>
                    <a:ext uri="{FF2B5EF4-FFF2-40B4-BE49-F238E27FC236}">
                      <a16:creationId xmlns:a16="http://schemas.microsoft.com/office/drawing/2014/main" id="{71155BA7-0049-45A8-A18D-6F9A08105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81">
                <a:extLst>
                  <a:ext uri="{FF2B5EF4-FFF2-40B4-BE49-F238E27FC236}">
                    <a16:creationId xmlns:a16="http://schemas.microsoft.com/office/drawing/2014/main" id="{1F89BF8A-CFCA-4E1F-AB44-FC26EF9ED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1962"/>
                <a:ext cx="1144" cy="327"/>
                <a:chOff x="0" y="0"/>
                <a:chExt cx="1144" cy="327"/>
              </a:xfrm>
            </p:grpSpPr>
            <p:sp>
              <p:nvSpPr>
                <p:cNvPr id="89" name="Rectangle 82">
                  <a:extLst>
                    <a:ext uri="{FF2B5EF4-FFF2-40B4-BE49-F238E27FC236}">
                      <a16:creationId xmlns:a16="http://schemas.microsoft.com/office/drawing/2014/main" id="{A6B6CCA0-B4AD-48CF-A4D9-A137A12DB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500/425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90" name="Rectangle 83">
                  <a:extLst>
                    <a:ext uri="{FF2B5EF4-FFF2-40B4-BE49-F238E27FC236}">
                      <a16:creationId xmlns:a16="http://schemas.microsoft.com/office/drawing/2014/main" id="{385E8939-287F-47FD-800D-92CEC72E8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84">
                <a:extLst>
                  <a:ext uri="{FF2B5EF4-FFF2-40B4-BE49-F238E27FC236}">
                    <a16:creationId xmlns:a16="http://schemas.microsoft.com/office/drawing/2014/main" id="{1C884AD7-E1E5-4A05-8C9D-27724D4DE3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1962"/>
                <a:ext cx="756" cy="327"/>
                <a:chOff x="0" y="0"/>
                <a:chExt cx="756" cy="327"/>
              </a:xfrm>
            </p:grpSpPr>
            <p:sp>
              <p:nvSpPr>
                <p:cNvPr id="87" name="Rectangle 85">
                  <a:extLst>
                    <a:ext uri="{FF2B5EF4-FFF2-40B4-BE49-F238E27FC236}">
                      <a16:creationId xmlns:a16="http://schemas.microsoft.com/office/drawing/2014/main" id="{FEDD4AD4-2ED7-421A-8937-F5E65E893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170/200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88" name="Rectangle 86">
                  <a:extLst>
                    <a:ext uri="{FF2B5EF4-FFF2-40B4-BE49-F238E27FC236}">
                      <a16:creationId xmlns:a16="http://schemas.microsoft.com/office/drawing/2014/main" id="{C15625C5-8711-45BD-8540-5D137CF84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87">
                <a:extLst>
                  <a:ext uri="{FF2B5EF4-FFF2-40B4-BE49-F238E27FC236}">
                    <a16:creationId xmlns:a16="http://schemas.microsoft.com/office/drawing/2014/main" id="{15142A8B-EC2F-475B-89A7-7C5243F30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1962"/>
                <a:ext cx="1094" cy="327"/>
                <a:chOff x="0" y="0"/>
                <a:chExt cx="1094" cy="327"/>
              </a:xfrm>
            </p:grpSpPr>
            <p:sp>
              <p:nvSpPr>
                <p:cNvPr id="85" name="Rectangle 88">
                  <a:extLst>
                    <a:ext uri="{FF2B5EF4-FFF2-40B4-BE49-F238E27FC236}">
                      <a16:creationId xmlns:a16="http://schemas.microsoft.com/office/drawing/2014/main" id="{BAA3DAC7-A1E7-4311-AFB9-E5E1CDEBF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90/75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86" name="Rectangle 89">
                  <a:extLst>
                    <a:ext uri="{FF2B5EF4-FFF2-40B4-BE49-F238E27FC236}">
                      <a16:creationId xmlns:a16="http://schemas.microsoft.com/office/drawing/2014/main" id="{0CD77935-CB52-4273-9031-56BAB22A9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90">
                <a:extLst>
                  <a:ext uri="{FF2B5EF4-FFF2-40B4-BE49-F238E27FC236}">
                    <a16:creationId xmlns:a16="http://schemas.microsoft.com/office/drawing/2014/main" id="{8B6EA21F-7ADB-447E-AD71-B3A03832D4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289"/>
                <a:ext cx="705" cy="327"/>
                <a:chOff x="0" y="0"/>
                <a:chExt cx="705" cy="327"/>
              </a:xfrm>
            </p:grpSpPr>
            <p:sp>
              <p:nvSpPr>
                <p:cNvPr id="83" name="Rectangle 91">
                  <a:extLst>
                    <a:ext uri="{FF2B5EF4-FFF2-40B4-BE49-F238E27FC236}">
                      <a16:creationId xmlns:a16="http://schemas.microsoft.com/office/drawing/2014/main" id="{14491B0C-28D7-4897-8DB5-6D67CE148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40/45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84" name="Rectangle 92">
                  <a:extLst>
                    <a:ext uri="{FF2B5EF4-FFF2-40B4-BE49-F238E27FC236}">
                      <a16:creationId xmlns:a16="http://schemas.microsoft.com/office/drawing/2014/main" id="{CB9C0A0D-47D5-48FB-B38F-E3BD58DE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93">
                <a:extLst>
                  <a:ext uri="{FF2B5EF4-FFF2-40B4-BE49-F238E27FC236}">
                    <a16:creationId xmlns:a16="http://schemas.microsoft.com/office/drawing/2014/main" id="{B111E88D-561D-4748-BD9A-CE0B1F8BF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2289"/>
                <a:ext cx="1144" cy="327"/>
                <a:chOff x="0" y="0"/>
                <a:chExt cx="1144" cy="327"/>
              </a:xfrm>
            </p:grpSpPr>
            <p:sp>
              <p:nvSpPr>
                <p:cNvPr id="81" name="Rectangle 94">
                  <a:extLst>
                    <a:ext uri="{FF2B5EF4-FFF2-40B4-BE49-F238E27FC236}">
                      <a16:creationId xmlns:a16="http://schemas.microsoft.com/office/drawing/2014/main" id="{33D873EE-9805-4D1E-955B-CA16C145B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425/355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82" name="Rectangle 95">
                  <a:extLst>
                    <a:ext uri="{FF2B5EF4-FFF2-40B4-BE49-F238E27FC236}">
                      <a16:creationId xmlns:a16="http://schemas.microsoft.com/office/drawing/2014/main" id="{780D82EB-8832-4C90-BA40-DAB7F77EA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96">
                <a:extLst>
                  <a:ext uri="{FF2B5EF4-FFF2-40B4-BE49-F238E27FC236}">
                    <a16:creationId xmlns:a16="http://schemas.microsoft.com/office/drawing/2014/main" id="{77FECAFA-3C0E-4E58-A24E-B466FC07E7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2289"/>
                <a:ext cx="756" cy="327"/>
                <a:chOff x="0" y="0"/>
                <a:chExt cx="756" cy="327"/>
              </a:xfrm>
            </p:grpSpPr>
            <p:sp>
              <p:nvSpPr>
                <p:cNvPr id="79" name="Rectangle 97">
                  <a:extLst>
                    <a:ext uri="{FF2B5EF4-FFF2-40B4-BE49-F238E27FC236}">
                      <a16:creationId xmlns:a16="http://schemas.microsoft.com/office/drawing/2014/main" id="{5BFD4AAB-25BB-405F-9398-C19053673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200/230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80" name="Rectangle 98">
                  <a:extLst>
                    <a:ext uri="{FF2B5EF4-FFF2-40B4-BE49-F238E27FC236}">
                      <a16:creationId xmlns:a16="http://schemas.microsoft.com/office/drawing/2014/main" id="{A7D9B5BE-2764-43BF-8A5A-BE3745311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99">
                <a:extLst>
                  <a:ext uri="{FF2B5EF4-FFF2-40B4-BE49-F238E27FC236}">
                    <a16:creationId xmlns:a16="http://schemas.microsoft.com/office/drawing/2014/main" id="{CDA5B5DA-E923-4618-AED2-3BC94D474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2289"/>
                <a:ext cx="1094" cy="327"/>
                <a:chOff x="0" y="0"/>
                <a:chExt cx="1094" cy="327"/>
              </a:xfrm>
            </p:grpSpPr>
            <p:sp>
              <p:nvSpPr>
                <p:cNvPr id="77" name="Rectangle 100">
                  <a:extLst>
                    <a:ext uri="{FF2B5EF4-FFF2-40B4-BE49-F238E27FC236}">
                      <a16:creationId xmlns:a16="http://schemas.microsoft.com/office/drawing/2014/main" id="{2E2400D3-63BD-4BC8-B0AF-1F95E30E06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75/63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78" name="Rectangle 101">
                  <a:extLst>
                    <a:ext uri="{FF2B5EF4-FFF2-40B4-BE49-F238E27FC236}">
                      <a16:creationId xmlns:a16="http://schemas.microsoft.com/office/drawing/2014/main" id="{1D421304-831D-49B8-A497-33FEE06D6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Group 102">
                <a:extLst>
                  <a:ext uri="{FF2B5EF4-FFF2-40B4-BE49-F238E27FC236}">
                    <a16:creationId xmlns:a16="http://schemas.microsoft.com/office/drawing/2014/main" id="{407F33CF-B284-446C-AC17-564588B3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616"/>
                <a:ext cx="705" cy="327"/>
                <a:chOff x="0" y="0"/>
                <a:chExt cx="705" cy="327"/>
              </a:xfrm>
            </p:grpSpPr>
            <p:sp>
              <p:nvSpPr>
                <p:cNvPr id="75" name="Rectangle 103">
                  <a:extLst>
                    <a:ext uri="{FF2B5EF4-FFF2-40B4-BE49-F238E27FC236}">
                      <a16:creationId xmlns:a16="http://schemas.microsoft.com/office/drawing/2014/main" id="{DBBD04BB-CDF0-4D7C-8474-88CA49926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45/50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76" name="Rectangle 104">
                  <a:extLst>
                    <a:ext uri="{FF2B5EF4-FFF2-40B4-BE49-F238E27FC236}">
                      <a16:creationId xmlns:a16="http://schemas.microsoft.com/office/drawing/2014/main" id="{B00B9C1D-823F-46BC-9520-FD2E3ECBB0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Group 105">
                <a:extLst>
                  <a:ext uri="{FF2B5EF4-FFF2-40B4-BE49-F238E27FC236}">
                    <a16:creationId xmlns:a16="http://schemas.microsoft.com/office/drawing/2014/main" id="{2D51A5A9-29C3-4FE3-A06F-1C34854ECC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2616"/>
                <a:ext cx="1144" cy="327"/>
                <a:chOff x="0" y="0"/>
                <a:chExt cx="1144" cy="327"/>
              </a:xfrm>
            </p:grpSpPr>
            <p:sp>
              <p:nvSpPr>
                <p:cNvPr id="73" name="Rectangle 106">
                  <a:extLst>
                    <a:ext uri="{FF2B5EF4-FFF2-40B4-BE49-F238E27FC236}">
                      <a16:creationId xmlns:a16="http://schemas.microsoft.com/office/drawing/2014/main" id="{1E3C507C-B38B-4B0E-A1E8-F81CBD2B5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355/300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74" name="Rectangle 107">
                  <a:extLst>
                    <a:ext uri="{FF2B5EF4-FFF2-40B4-BE49-F238E27FC236}">
                      <a16:creationId xmlns:a16="http://schemas.microsoft.com/office/drawing/2014/main" id="{2A2D1333-21EC-4AEF-8E23-57D0BD998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108">
                <a:extLst>
                  <a:ext uri="{FF2B5EF4-FFF2-40B4-BE49-F238E27FC236}">
                    <a16:creationId xmlns:a16="http://schemas.microsoft.com/office/drawing/2014/main" id="{6BC2FBD3-CD05-4FEB-B459-389E46D241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2616"/>
                <a:ext cx="756" cy="327"/>
                <a:chOff x="0" y="0"/>
                <a:chExt cx="756" cy="327"/>
              </a:xfrm>
            </p:grpSpPr>
            <p:sp>
              <p:nvSpPr>
                <p:cNvPr id="71" name="Rectangle 109">
                  <a:extLst>
                    <a:ext uri="{FF2B5EF4-FFF2-40B4-BE49-F238E27FC236}">
                      <a16:creationId xmlns:a16="http://schemas.microsoft.com/office/drawing/2014/main" id="{70EC03ED-2B14-4E91-958A-6A56D2414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230/270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72" name="Rectangle 110">
                  <a:extLst>
                    <a:ext uri="{FF2B5EF4-FFF2-40B4-BE49-F238E27FC236}">
                      <a16:creationId xmlns:a16="http://schemas.microsoft.com/office/drawing/2014/main" id="{8E4677A5-D791-496E-8BD7-141FBE26E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Group 111">
                <a:extLst>
                  <a:ext uri="{FF2B5EF4-FFF2-40B4-BE49-F238E27FC236}">
                    <a16:creationId xmlns:a16="http://schemas.microsoft.com/office/drawing/2014/main" id="{33BCE057-45FE-40EA-A86C-317F879CC0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2616"/>
                <a:ext cx="1094" cy="327"/>
                <a:chOff x="0" y="0"/>
                <a:chExt cx="1094" cy="327"/>
              </a:xfrm>
            </p:grpSpPr>
            <p:sp>
              <p:nvSpPr>
                <p:cNvPr id="69" name="Rectangle 112">
                  <a:extLst>
                    <a:ext uri="{FF2B5EF4-FFF2-40B4-BE49-F238E27FC236}">
                      <a16:creationId xmlns:a16="http://schemas.microsoft.com/office/drawing/2014/main" id="{56355B6F-D562-47DB-AFDA-CB38C7F03C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63/53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70" name="Rectangle 113">
                  <a:extLst>
                    <a:ext uri="{FF2B5EF4-FFF2-40B4-BE49-F238E27FC236}">
                      <a16:creationId xmlns:a16="http://schemas.microsoft.com/office/drawing/2014/main" id="{1EC4EAAB-AF41-4325-841F-7B706778E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" name="Group 114">
                <a:extLst>
                  <a:ext uri="{FF2B5EF4-FFF2-40B4-BE49-F238E27FC236}">
                    <a16:creationId xmlns:a16="http://schemas.microsoft.com/office/drawing/2014/main" id="{1DA97E12-ED49-4F8C-BBBC-537701477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43"/>
                <a:ext cx="705" cy="327"/>
                <a:chOff x="0" y="0"/>
                <a:chExt cx="705" cy="327"/>
              </a:xfrm>
            </p:grpSpPr>
            <p:sp>
              <p:nvSpPr>
                <p:cNvPr id="67" name="Rectangle 115">
                  <a:extLst>
                    <a:ext uri="{FF2B5EF4-FFF2-40B4-BE49-F238E27FC236}">
                      <a16:creationId xmlns:a16="http://schemas.microsoft.com/office/drawing/2014/main" id="{5F16FF83-4FA1-4A94-9F8E-ABDA89038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50/60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68" name="Rectangle 116">
                  <a:extLst>
                    <a:ext uri="{FF2B5EF4-FFF2-40B4-BE49-F238E27FC236}">
                      <a16:creationId xmlns:a16="http://schemas.microsoft.com/office/drawing/2014/main" id="{09171DC2-5B76-4353-B666-BD2CBEE29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" name="Group 117">
                <a:extLst>
                  <a:ext uri="{FF2B5EF4-FFF2-40B4-BE49-F238E27FC236}">
                    <a16:creationId xmlns:a16="http://schemas.microsoft.com/office/drawing/2014/main" id="{6C9458D5-0F2F-4574-A52D-9F0A4F4956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2943"/>
                <a:ext cx="1144" cy="327"/>
                <a:chOff x="0" y="0"/>
                <a:chExt cx="1144" cy="327"/>
              </a:xfrm>
            </p:grpSpPr>
            <p:sp>
              <p:nvSpPr>
                <p:cNvPr id="65" name="Rectangle 118">
                  <a:extLst>
                    <a:ext uri="{FF2B5EF4-FFF2-40B4-BE49-F238E27FC236}">
                      <a16:creationId xmlns:a16="http://schemas.microsoft.com/office/drawing/2014/main" id="{146BFF7C-8477-4C40-9430-8C9B15ED1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300/250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66" name="Rectangle 119">
                  <a:extLst>
                    <a:ext uri="{FF2B5EF4-FFF2-40B4-BE49-F238E27FC236}">
                      <a16:creationId xmlns:a16="http://schemas.microsoft.com/office/drawing/2014/main" id="{07441277-800A-4174-B62C-A58C8E0A4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Group 120">
                <a:extLst>
                  <a:ext uri="{FF2B5EF4-FFF2-40B4-BE49-F238E27FC236}">
                    <a16:creationId xmlns:a16="http://schemas.microsoft.com/office/drawing/2014/main" id="{A617DD90-4B4E-4E80-9709-E7E7244897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2943"/>
                <a:ext cx="756" cy="327"/>
                <a:chOff x="0" y="0"/>
                <a:chExt cx="756" cy="327"/>
              </a:xfrm>
            </p:grpSpPr>
            <p:sp>
              <p:nvSpPr>
                <p:cNvPr id="63" name="Rectangle 121">
                  <a:extLst>
                    <a:ext uri="{FF2B5EF4-FFF2-40B4-BE49-F238E27FC236}">
                      <a16:creationId xmlns:a16="http://schemas.microsoft.com/office/drawing/2014/main" id="{FD98F6E4-5E69-4736-80B4-E1A81FB4E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270/325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64" name="Rectangle 122">
                  <a:extLst>
                    <a:ext uri="{FF2B5EF4-FFF2-40B4-BE49-F238E27FC236}">
                      <a16:creationId xmlns:a16="http://schemas.microsoft.com/office/drawing/2014/main" id="{D12EC616-6AB8-407B-A581-F152997AE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23">
                <a:extLst>
                  <a:ext uri="{FF2B5EF4-FFF2-40B4-BE49-F238E27FC236}">
                    <a16:creationId xmlns:a16="http://schemas.microsoft.com/office/drawing/2014/main" id="{B8975DD4-59BB-43B7-9A61-203FE172B5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2943"/>
                <a:ext cx="1094" cy="327"/>
                <a:chOff x="0" y="0"/>
                <a:chExt cx="1094" cy="327"/>
              </a:xfrm>
            </p:grpSpPr>
            <p:sp>
              <p:nvSpPr>
                <p:cNvPr id="61" name="Rectangle 124">
                  <a:extLst>
                    <a:ext uri="{FF2B5EF4-FFF2-40B4-BE49-F238E27FC236}">
                      <a16:creationId xmlns:a16="http://schemas.microsoft.com/office/drawing/2014/main" id="{C5D84078-BD88-402E-90E7-7B4AD1572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53/45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62" name="Rectangle 125">
                  <a:extLst>
                    <a:ext uri="{FF2B5EF4-FFF2-40B4-BE49-F238E27FC236}">
                      <a16:creationId xmlns:a16="http://schemas.microsoft.com/office/drawing/2014/main" id="{ECD5AAB1-9C13-4438-B12B-2B0EC71EA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Group 126">
                <a:extLst>
                  <a:ext uri="{FF2B5EF4-FFF2-40B4-BE49-F238E27FC236}">
                    <a16:creationId xmlns:a16="http://schemas.microsoft.com/office/drawing/2014/main" id="{05754356-A432-4985-8757-422B87CC9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70"/>
                <a:ext cx="705" cy="327"/>
                <a:chOff x="0" y="0"/>
                <a:chExt cx="705" cy="327"/>
              </a:xfrm>
            </p:grpSpPr>
            <p:sp>
              <p:nvSpPr>
                <p:cNvPr id="59" name="Rectangle 127">
                  <a:extLst>
                    <a:ext uri="{FF2B5EF4-FFF2-40B4-BE49-F238E27FC236}">
                      <a16:creationId xmlns:a16="http://schemas.microsoft.com/office/drawing/2014/main" id="{5BA7EE52-443D-4BDB-B8BF-F9426FB17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60/70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60" name="Rectangle 128">
                  <a:extLst>
                    <a:ext uri="{FF2B5EF4-FFF2-40B4-BE49-F238E27FC236}">
                      <a16:creationId xmlns:a16="http://schemas.microsoft.com/office/drawing/2014/main" id="{16D331E8-B9D6-4A60-A510-4D786B930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05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Group 129">
                <a:extLst>
                  <a:ext uri="{FF2B5EF4-FFF2-40B4-BE49-F238E27FC236}">
                    <a16:creationId xmlns:a16="http://schemas.microsoft.com/office/drawing/2014/main" id="{0DD9389E-9859-47B9-AEF1-9BDD9BF91E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5" y="3270"/>
                <a:ext cx="1144" cy="327"/>
                <a:chOff x="0" y="0"/>
                <a:chExt cx="1144" cy="327"/>
              </a:xfrm>
            </p:grpSpPr>
            <p:sp>
              <p:nvSpPr>
                <p:cNvPr id="57" name="Rectangle 130">
                  <a:extLst>
                    <a:ext uri="{FF2B5EF4-FFF2-40B4-BE49-F238E27FC236}">
                      <a16:creationId xmlns:a16="http://schemas.microsoft.com/office/drawing/2014/main" id="{C958840A-9A6E-4812-B2B6-EA5ED4442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5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250/212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58" name="Rectangle 131">
                  <a:extLst>
                    <a:ext uri="{FF2B5EF4-FFF2-40B4-BE49-F238E27FC236}">
                      <a16:creationId xmlns:a16="http://schemas.microsoft.com/office/drawing/2014/main" id="{0A072F10-AFC9-4044-B955-0E1FF8F5F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4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" name="Group 132">
                <a:extLst>
                  <a:ext uri="{FF2B5EF4-FFF2-40B4-BE49-F238E27FC236}">
                    <a16:creationId xmlns:a16="http://schemas.microsoft.com/office/drawing/2014/main" id="{63B4DC92-2D0A-4851-92A0-3C94C41F3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9" y="3270"/>
                <a:ext cx="756" cy="327"/>
                <a:chOff x="0" y="0"/>
                <a:chExt cx="756" cy="327"/>
              </a:xfrm>
            </p:grpSpPr>
            <p:sp>
              <p:nvSpPr>
                <p:cNvPr id="55" name="Rectangle 133">
                  <a:extLst>
                    <a:ext uri="{FF2B5EF4-FFF2-40B4-BE49-F238E27FC236}">
                      <a16:creationId xmlns:a16="http://schemas.microsoft.com/office/drawing/2014/main" id="{E1BCC52E-00EF-460E-AA06-4CAD68E87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7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325/400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56" name="Rectangle 134">
                  <a:extLst>
                    <a:ext uri="{FF2B5EF4-FFF2-40B4-BE49-F238E27FC236}">
                      <a16:creationId xmlns:a16="http://schemas.microsoft.com/office/drawing/2014/main" id="{B9C8D07B-07DE-4085-A356-D51AC05DA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56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Group 135">
                <a:extLst>
                  <a:ext uri="{FF2B5EF4-FFF2-40B4-BE49-F238E27FC236}">
                    <a16:creationId xmlns:a16="http://schemas.microsoft.com/office/drawing/2014/main" id="{513058F7-BF4C-4B90-A152-A89821B5F4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5" y="3270"/>
                <a:ext cx="1094" cy="327"/>
                <a:chOff x="0" y="0"/>
                <a:chExt cx="1094" cy="327"/>
              </a:xfrm>
            </p:grpSpPr>
            <p:sp>
              <p:nvSpPr>
                <p:cNvPr id="53" name="Rectangle 136">
                  <a:extLst>
                    <a:ext uri="{FF2B5EF4-FFF2-40B4-BE49-F238E27FC236}">
                      <a16:creationId xmlns:a16="http://schemas.microsoft.com/office/drawing/2014/main" id="{D6824283-5F0E-4EEE-8B42-2BA68C40B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08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lang="en-US" sz="1400" b="0">
                      <a:cs typeface="Times New Roman" pitchFamily="18" charset="0"/>
                    </a:rPr>
                    <a:t>45/38</a:t>
                  </a:r>
                  <a:endParaRPr lang="en-US" sz="1400" b="0">
                    <a:latin typeface="Arial" pitchFamily="34" charset="0"/>
                  </a:endParaRPr>
                </a:p>
              </p:txBody>
            </p:sp>
            <p:sp>
              <p:nvSpPr>
                <p:cNvPr id="54" name="Rectangle 137">
                  <a:extLst>
                    <a:ext uri="{FF2B5EF4-FFF2-40B4-BE49-F238E27FC236}">
                      <a16:creationId xmlns:a16="http://schemas.microsoft.com/office/drawing/2014/main" id="{12D6915F-8CDB-4A1E-8922-EE5947D4E0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4" cy="327"/>
                </a:xfrm>
                <a:prstGeom prst="rect">
                  <a:avLst/>
                </a:prstGeom>
                <a:noFill/>
                <a:ln w="7" cmpd="sng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" name="Rectangle 138">
              <a:extLst>
                <a:ext uri="{FF2B5EF4-FFF2-40B4-BE49-F238E27FC236}">
                  <a16:creationId xmlns:a16="http://schemas.microsoft.com/office/drawing/2014/main" id="{5565361A-CD59-4E0B-BBBE-80237DA1E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705" cy="3603"/>
            </a:xfrm>
            <a:prstGeom prst="rect">
              <a:avLst/>
            </a:prstGeom>
            <a:noFill/>
            <a:ln w="9525" cmpd="sng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1" name="Rectangle 139">
            <a:extLst>
              <a:ext uri="{FF2B5EF4-FFF2-40B4-BE49-F238E27FC236}">
                <a16:creationId xmlns:a16="http://schemas.microsoft.com/office/drawing/2014/main" id="{CC22DC01-D861-4571-B34E-9C10B64AD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107" y="2289966"/>
            <a:ext cx="2287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>
                <a:latin typeface="宋体" pitchFamily="2" charset="-122"/>
              </a:rPr>
              <a:t>公称筛孔尺寸范围（</a:t>
            </a:r>
            <a:r>
              <a:rPr lang="en-US" sz="1400">
                <a:cs typeface="Times New Roman" pitchFamily="18" charset="0"/>
              </a:rPr>
              <a:t>μm</a:t>
            </a:r>
            <a:r>
              <a:rPr lang="zh-CN" altLang="en-US" sz="1400">
                <a:latin typeface="宋体" pitchFamily="2" charset="-122"/>
              </a:rPr>
              <a:t>）</a:t>
            </a:r>
          </a:p>
        </p:txBody>
      </p:sp>
      <p:sp>
        <p:nvSpPr>
          <p:cNvPr id="142" name="Rectangle 140">
            <a:extLst>
              <a:ext uri="{FF2B5EF4-FFF2-40B4-BE49-F238E27FC236}">
                <a16:creationId xmlns:a16="http://schemas.microsoft.com/office/drawing/2014/main" id="{D6EAA32B-4A7D-41D4-B738-8E059513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000916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5F52ED8-3183-4703-9A2B-6C96CB8D844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3213032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pic>
        <p:nvPicPr>
          <p:cNvPr id="5" name="Picture 141">
            <a:extLst>
              <a:ext uri="{FF2B5EF4-FFF2-40B4-BE49-F238E27FC236}">
                <a16:creationId xmlns:a16="http://schemas.microsoft.com/office/drawing/2014/main" id="{6A65A85E-C02B-4F94-BF22-BF139C4F2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57" y="1396593"/>
            <a:ext cx="42481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3">
            <a:extLst>
              <a:ext uri="{FF2B5EF4-FFF2-40B4-BE49-F238E27FC236}">
                <a16:creationId xmlns:a16="http://schemas.microsoft.com/office/drawing/2014/main" id="{FA07A74C-FDC0-4FAD-B867-BEA996B9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7" y="1036230"/>
            <a:ext cx="205740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14">
            <a:extLst>
              <a:ext uri="{FF2B5EF4-FFF2-40B4-BE49-F238E27FC236}">
                <a16:creationId xmlns:a16="http://schemas.microsoft.com/office/drawing/2014/main" id="{0D887902-7B4A-45E4-A635-C97BB63C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95" y="4349343"/>
            <a:ext cx="2592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日本粒度标准</a:t>
            </a:r>
          </a:p>
        </p:txBody>
      </p:sp>
      <p:sp>
        <p:nvSpPr>
          <p:cNvPr id="8" name="Text Box 415">
            <a:extLst>
              <a:ext uri="{FF2B5EF4-FFF2-40B4-BE49-F238E27FC236}">
                <a16:creationId xmlns:a16="http://schemas.microsoft.com/office/drawing/2014/main" id="{46204DA6-FAAF-450A-A2CD-187F1100E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07" y="4420780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欧洲粒度标准</a:t>
            </a:r>
          </a:p>
        </p:txBody>
      </p:sp>
      <p:sp>
        <p:nvSpPr>
          <p:cNvPr id="9" name="Rectangle 418">
            <a:extLst>
              <a:ext uri="{FF2B5EF4-FFF2-40B4-BE49-F238E27FC236}">
                <a16:creationId xmlns:a16="http://schemas.microsoft.com/office/drawing/2014/main" id="{73DAA6DD-39D6-412B-8847-4D172D52B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893355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10" name="Text Box 419">
            <a:extLst>
              <a:ext uri="{FF2B5EF4-FFF2-40B4-BE49-F238E27FC236}">
                <a16:creationId xmlns:a16="http://schemas.microsoft.com/office/drawing/2014/main" id="{31007A90-561D-4AF4-86B2-2F2C4B49B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920" y="4846230"/>
            <a:ext cx="7993062" cy="17351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400" b="0">
                <a:solidFill>
                  <a:schemeClr val="bg1"/>
                </a:solidFill>
              </a:rPr>
              <a:t>        </a:t>
            </a:r>
            <a:r>
              <a:rPr lang="zh-CN" altLang="en-US" sz="2400" b="0">
                <a:solidFill>
                  <a:schemeClr val="bg1"/>
                </a:solidFill>
              </a:rPr>
              <a:t>金刚石的粒度对硅片的磨削效率、表面质量都会产生重要影响。一般要求磨削效率高时采用较粗的磨料，要求表面质量高时，采用较细的磨料。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sz="2400" b="0">
                <a:solidFill>
                  <a:schemeClr val="bg1"/>
                </a:solidFill>
              </a:rPr>
              <a:t>        目前采用最粗磨料为</a:t>
            </a:r>
            <a:r>
              <a:rPr lang="en-US" sz="2400" b="0">
                <a:solidFill>
                  <a:schemeClr val="bg1"/>
                </a:solidFill>
              </a:rPr>
              <a:t>D91</a:t>
            </a:r>
            <a:r>
              <a:rPr lang="zh-CN" altLang="en-US" sz="2400" b="0">
                <a:solidFill>
                  <a:schemeClr val="bg1"/>
                </a:solidFill>
              </a:rPr>
              <a:t>微米，最细为</a:t>
            </a:r>
            <a:r>
              <a:rPr lang="en-US" sz="2400" b="0">
                <a:solidFill>
                  <a:schemeClr val="bg1"/>
                </a:solidFill>
              </a:rPr>
              <a:t>30000</a:t>
            </a:r>
            <a:r>
              <a:rPr lang="zh-CN" altLang="en-US" sz="2400" b="0">
                <a:solidFill>
                  <a:schemeClr val="bg1"/>
                </a:solidFill>
              </a:rPr>
              <a:t>＃；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D107C9-9447-4612-8A2A-29996645CDB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54395073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5AE4D4A7-01A9-4FA8-A40D-29AAE52D8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45" y="1718082"/>
            <a:ext cx="7956550" cy="936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19710" indent="-219710" algn="l" defTabSz="876300" rtl="0" eaLnBrk="1" latinLnBrk="0" hangingPunct="1">
              <a:lnSpc>
                <a:spcPct val="90000"/>
              </a:lnSpc>
              <a:spcBef>
                <a:spcPct val="192000"/>
              </a:spcBef>
              <a:buFont typeface="Arial" panose="020B0604020202020204" pitchFamily="34" charset="0"/>
              <a:buChar char="•"/>
              <a:defRPr sz="26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53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9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35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16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919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479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861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364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Font typeface="Wingdings" pitchFamily="2" charset="2"/>
              <a:buNone/>
            </a:pPr>
            <a:r>
              <a:rPr lang="ja-JP" altLang="en-US" sz="2800"/>
              <a:t>不同粒度磨料的电镜照片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597A10C-DBBE-4E62-9AE1-2D52FABA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869019"/>
            <a:ext cx="25923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90AE96E6-BF35-447E-9A79-572786A4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70" y="2869019"/>
            <a:ext cx="2600325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4307D95-C5E7-477B-AFF1-43CB2B43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982" y="2869019"/>
            <a:ext cx="245268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8AB883C-725F-4F1C-A164-B8E7C4F4D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945" y="5383619"/>
            <a:ext cx="2555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#400</a:t>
            </a:r>
            <a:r>
              <a:rPr lang="ja-JP" alt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，粒</a:t>
            </a:r>
            <a:r>
              <a:rPr lang="zh-CN" alt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径</a:t>
            </a:r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40um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CBF8784-0016-466F-94A3-E73D3BB4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8482" y="5383619"/>
            <a:ext cx="37068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#1000</a:t>
            </a:r>
            <a:r>
              <a:rPr lang="zh-CN" alt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，粒径约</a:t>
            </a:r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14um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E9B30D26-9FA4-43A4-BDD0-AE21922D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132" y="5383619"/>
            <a:ext cx="3095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#2000</a:t>
            </a:r>
            <a:r>
              <a:rPr lang="ja-JP" alt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，料径约</a:t>
            </a:r>
            <a:r>
              <a:rPr lang="en-US" sz="1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4um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5E7EA77C-E244-41DF-AB99-FE369CEA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068794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6927F2-CDBE-4E07-B96C-548D8B2F40AD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89868116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Text Box 2">
            <a:extLst>
              <a:ext uri="{FF2B5EF4-FFF2-40B4-BE49-F238E27FC236}">
                <a16:creationId xmlns:a16="http://schemas.microsoft.com/office/drawing/2014/main" id="{3DB7780F-6881-49F4-A25D-FCDF7F1AC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12" y="1573619"/>
            <a:ext cx="8351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endParaRPr lang="zh-CN" altLang="en-US" sz="1800" b="0">
              <a:latin typeface="Tahoma" pitchFamily="34" charset="0"/>
              <a:ea typeface="HG丸ｺﾞｼｯｸM-PRO" pitchFamily="1" charset="-128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908D7-BC54-4BAB-A27E-CF73C7239809}"/>
              </a:ext>
            </a:extLst>
          </p:cNvPr>
          <p:cNvGrpSpPr>
            <a:grpSpLocks/>
          </p:cNvGrpSpPr>
          <p:nvPr/>
        </p:nvGrpSpPr>
        <p:grpSpPr bwMode="auto">
          <a:xfrm>
            <a:off x="1703587" y="2942044"/>
            <a:ext cx="3600450" cy="2752725"/>
            <a:chOff x="0" y="0"/>
            <a:chExt cx="2268" cy="1734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5409B25-702A-4317-A3CD-2E4F394613FA}"/>
                </a:ext>
              </a:extLst>
            </p:cNvPr>
            <p:cNvSpPr>
              <a:spLocks/>
            </p:cNvSpPr>
            <p:nvPr/>
          </p:nvSpPr>
          <p:spPr bwMode="auto">
            <a:xfrm rot="18231045" flipH="1">
              <a:off x="399" y="189"/>
              <a:ext cx="769" cy="1208"/>
            </a:xfrm>
            <a:custGeom>
              <a:avLst/>
              <a:gdLst>
                <a:gd name="T0" fmla="*/ 396 w 769"/>
                <a:gd name="T1" fmla="*/ 1207 h 1208"/>
                <a:gd name="T2" fmla="*/ 351 w 769"/>
                <a:gd name="T3" fmla="*/ 1207 h 1208"/>
                <a:gd name="T4" fmla="*/ 70 w 769"/>
                <a:gd name="T5" fmla="*/ 944 h 1208"/>
                <a:gd name="T6" fmla="*/ 82 w 769"/>
                <a:gd name="T7" fmla="*/ 938 h 1208"/>
                <a:gd name="T8" fmla="*/ 0 w 769"/>
                <a:gd name="T9" fmla="*/ 576 h 1208"/>
                <a:gd name="T10" fmla="*/ 70 w 769"/>
                <a:gd name="T11" fmla="*/ 445 h 1208"/>
                <a:gd name="T12" fmla="*/ 67 w 769"/>
                <a:gd name="T13" fmla="*/ 428 h 1208"/>
                <a:gd name="T14" fmla="*/ 48 w 769"/>
                <a:gd name="T15" fmla="*/ 261 h 1208"/>
                <a:gd name="T16" fmla="*/ 39 w 769"/>
                <a:gd name="T17" fmla="*/ 252 h 1208"/>
                <a:gd name="T18" fmla="*/ 94 w 769"/>
                <a:gd name="T19" fmla="*/ 132 h 1208"/>
                <a:gd name="T20" fmla="*/ 211 w 769"/>
                <a:gd name="T21" fmla="*/ 52 h 1208"/>
                <a:gd name="T22" fmla="*/ 396 w 769"/>
                <a:gd name="T23" fmla="*/ 0 h 1208"/>
                <a:gd name="T24" fmla="*/ 535 w 769"/>
                <a:gd name="T25" fmla="*/ 52 h 1208"/>
                <a:gd name="T26" fmla="*/ 677 w 769"/>
                <a:gd name="T27" fmla="*/ 236 h 1208"/>
                <a:gd name="T28" fmla="*/ 699 w 769"/>
                <a:gd name="T29" fmla="*/ 288 h 1208"/>
                <a:gd name="T30" fmla="*/ 653 w 769"/>
                <a:gd name="T31" fmla="*/ 472 h 1208"/>
                <a:gd name="T32" fmla="*/ 723 w 769"/>
                <a:gd name="T33" fmla="*/ 524 h 1208"/>
                <a:gd name="T34" fmla="*/ 768 w 769"/>
                <a:gd name="T35" fmla="*/ 681 h 1208"/>
                <a:gd name="T36" fmla="*/ 768 w 769"/>
                <a:gd name="T37" fmla="*/ 812 h 1208"/>
                <a:gd name="T38" fmla="*/ 723 w 769"/>
                <a:gd name="T39" fmla="*/ 892 h 1208"/>
                <a:gd name="T40" fmla="*/ 677 w 769"/>
                <a:gd name="T41" fmla="*/ 996 h 1208"/>
                <a:gd name="T42" fmla="*/ 535 w 769"/>
                <a:gd name="T43" fmla="*/ 1076 h 1208"/>
                <a:gd name="T44" fmla="*/ 396 w 769"/>
                <a:gd name="T45" fmla="*/ 1207 h 1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69"/>
                <a:gd name="T70" fmla="*/ 0 h 1208"/>
                <a:gd name="T71" fmla="*/ 769 w 769"/>
                <a:gd name="T72" fmla="*/ 1208 h 1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69" h="1208">
                  <a:moveTo>
                    <a:pt x="396" y="1207"/>
                  </a:moveTo>
                  <a:lnTo>
                    <a:pt x="351" y="1207"/>
                  </a:lnTo>
                  <a:lnTo>
                    <a:pt x="70" y="944"/>
                  </a:lnTo>
                  <a:lnTo>
                    <a:pt x="82" y="938"/>
                  </a:lnTo>
                  <a:lnTo>
                    <a:pt x="0" y="576"/>
                  </a:lnTo>
                  <a:lnTo>
                    <a:pt x="70" y="445"/>
                  </a:lnTo>
                  <a:lnTo>
                    <a:pt x="67" y="428"/>
                  </a:lnTo>
                  <a:lnTo>
                    <a:pt x="48" y="261"/>
                  </a:lnTo>
                  <a:lnTo>
                    <a:pt x="39" y="252"/>
                  </a:lnTo>
                  <a:lnTo>
                    <a:pt x="94" y="132"/>
                  </a:lnTo>
                  <a:lnTo>
                    <a:pt x="211" y="52"/>
                  </a:lnTo>
                  <a:lnTo>
                    <a:pt x="396" y="0"/>
                  </a:lnTo>
                  <a:lnTo>
                    <a:pt x="535" y="52"/>
                  </a:lnTo>
                  <a:lnTo>
                    <a:pt x="677" y="236"/>
                  </a:lnTo>
                  <a:lnTo>
                    <a:pt x="699" y="288"/>
                  </a:lnTo>
                  <a:lnTo>
                    <a:pt x="653" y="472"/>
                  </a:lnTo>
                  <a:lnTo>
                    <a:pt x="723" y="524"/>
                  </a:lnTo>
                  <a:lnTo>
                    <a:pt x="768" y="681"/>
                  </a:lnTo>
                  <a:lnTo>
                    <a:pt x="768" y="812"/>
                  </a:lnTo>
                  <a:lnTo>
                    <a:pt x="723" y="892"/>
                  </a:lnTo>
                  <a:lnTo>
                    <a:pt x="677" y="996"/>
                  </a:lnTo>
                  <a:lnTo>
                    <a:pt x="535" y="1076"/>
                  </a:lnTo>
                  <a:lnTo>
                    <a:pt x="396" y="1207"/>
                  </a:lnTo>
                </a:path>
              </a:pathLst>
            </a:custGeom>
            <a:gradFill rotWithShape="0">
              <a:gsLst>
                <a:gs pos="0">
                  <a:srgbClr val="FDFED5"/>
                </a:gs>
                <a:gs pos="100000">
                  <a:srgbClr val="FCFEB9"/>
                </a:gs>
              </a:gsLst>
              <a:path path="rect">
                <a:fillToRect l="50000" t="50000" r="50000" b="50000"/>
              </a:path>
            </a:gradFill>
            <a:ln w="25400" cap="rnd" cmpd="sng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1B4B283-96C3-4642-8C94-00A3B69F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953"/>
              <a:ext cx="1361" cy="781"/>
            </a:xfrm>
            <a:custGeom>
              <a:avLst/>
              <a:gdLst>
                <a:gd name="T0" fmla="*/ 0 w 2049"/>
                <a:gd name="T1" fmla="*/ 781 h 781"/>
                <a:gd name="T2" fmla="*/ 48 w 2049"/>
                <a:gd name="T3" fmla="*/ 698 h 781"/>
                <a:gd name="T4" fmla="*/ 83 w 2049"/>
                <a:gd name="T5" fmla="*/ 623 h 781"/>
                <a:gd name="T6" fmla="*/ 110 w 2049"/>
                <a:gd name="T7" fmla="*/ 562 h 781"/>
                <a:gd name="T8" fmla="*/ 128 w 2049"/>
                <a:gd name="T9" fmla="*/ 516 h 781"/>
                <a:gd name="T10" fmla="*/ 145 w 2049"/>
                <a:gd name="T11" fmla="*/ 444 h 781"/>
                <a:gd name="T12" fmla="*/ 165 w 2049"/>
                <a:gd name="T13" fmla="*/ 344 h 781"/>
                <a:gd name="T14" fmla="*/ 193 w 2049"/>
                <a:gd name="T15" fmla="*/ 286 h 781"/>
                <a:gd name="T16" fmla="*/ 234 w 2049"/>
                <a:gd name="T17" fmla="*/ 270 h 781"/>
                <a:gd name="T18" fmla="*/ 272 w 2049"/>
                <a:gd name="T19" fmla="*/ 252 h 781"/>
                <a:gd name="T20" fmla="*/ 300 w 2049"/>
                <a:gd name="T21" fmla="*/ 237 h 781"/>
                <a:gd name="T22" fmla="*/ 327 w 2049"/>
                <a:gd name="T23" fmla="*/ 234 h 781"/>
                <a:gd name="T24" fmla="*/ 349 w 2049"/>
                <a:gd name="T25" fmla="*/ 222 h 781"/>
                <a:gd name="T26" fmla="*/ 369 w 2049"/>
                <a:gd name="T27" fmla="*/ 201 h 781"/>
                <a:gd name="T28" fmla="*/ 381 w 2049"/>
                <a:gd name="T29" fmla="*/ 189 h 781"/>
                <a:gd name="T30" fmla="*/ 391 w 2049"/>
                <a:gd name="T31" fmla="*/ 171 h 781"/>
                <a:gd name="T32" fmla="*/ 397 w 2049"/>
                <a:gd name="T33" fmla="*/ 147 h 781"/>
                <a:gd name="T34" fmla="*/ 411 w 2049"/>
                <a:gd name="T35" fmla="*/ 135 h 781"/>
                <a:gd name="T36" fmla="*/ 417 w 2049"/>
                <a:gd name="T37" fmla="*/ 114 h 781"/>
                <a:gd name="T38" fmla="*/ 429 w 2049"/>
                <a:gd name="T39" fmla="*/ 78 h 781"/>
                <a:gd name="T40" fmla="*/ 439 w 2049"/>
                <a:gd name="T41" fmla="*/ 18 h 781"/>
                <a:gd name="T42" fmla="*/ 439 w 2049"/>
                <a:gd name="T43" fmla="*/ 0 h 781"/>
                <a:gd name="T44" fmla="*/ 1360 w 2049"/>
                <a:gd name="T45" fmla="*/ 3 h 781"/>
                <a:gd name="T46" fmla="*/ 1361 w 2049"/>
                <a:gd name="T47" fmla="*/ 779 h 781"/>
                <a:gd name="T48" fmla="*/ 0 w 2049"/>
                <a:gd name="T49" fmla="*/ 781 h 7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49"/>
                <a:gd name="T76" fmla="*/ 0 h 781"/>
                <a:gd name="T77" fmla="*/ 2049 w 2049"/>
                <a:gd name="T78" fmla="*/ 781 h 78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49" h="781">
                  <a:moveTo>
                    <a:pt x="0" y="781"/>
                  </a:moveTo>
                  <a:lnTo>
                    <a:pt x="72" y="698"/>
                  </a:lnTo>
                  <a:lnTo>
                    <a:pt x="125" y="623"/>
                  </a:lnTo>
                  <a:lnTo>
                    <a:pt x="166" y="562"/>
                  </a:lnTo>
                  <a:lnTo>
                    <a:pt x="192" y="516"/>
                  </a:lnTo>
                  <a:lnTo>
                    <a:pt x="219" y="444"/>
                  </a:lnTo>
                  <a:lnTo>
                    <a:pt x="249" y="344"/>
                  </a:lnTo>
                  <a:lnTo>
                    <a:pt x="290" y="286"/>
                  </a:lnTo>
                  <a:lnTo>
                    <a:pt x="352" y="270"/>
                  </a:lnTo>
                  <a:lnTo>
                    <a:pt x="409" y="252"/>
                  </a:lnTo>
                  <a:lnTo>
                    <a:pt x="451" y="237"/>
                  </a:lnTo>
                  <a:lnTo>
                    <a:pt x="493" y="234"/>
                  </a:lnTo>
                  <a:lnTo>
                    <a:pt x="526" y="222"/>
                  </a:lnTo>
                  <a:lnTo>
                    <a:pt x="556" y="201"/>
                  </a:lnTo>
                  <a:lnTo>
                    <a:pt x="574" y="189"/>
                  </a:lnTo>
                  <a:lnTo>
                    <a:pt x="589" y="171"/>
                  </a:lnTo>
                  <a:lnTo>
                    <a:pt x="598" y="147"/>
                  </a:lnTo>
                  <a:lnTo>
                    <a:pt x="619" y="135"/>
                  </a:lnTo>
                  <a:lnTo>
                    <a:pt x="628" y="114"/>
                  </a:lnTo>
                  <a:lnTo>
                    <a:pt x="646" y="78"/>
                  </a:lnTo>
                  <a:lnTo>
                    <a:pt x="661" y="18"/>
                  </a:lnTo>
                  <a:lnTo>
                    <a:pt x="661" y="0"/>
                  </a:lnTo>
                  <a:lnTo>
                    <a:pt x="2047" y="3"/>
                  </a:lnTo>
                  <a:lnTo>
                    <a:pt x="2049" y="779"/>
                  </a:lnTo>
                  <a:lnTo>
                    <a:pt x="0" y="781"/>
                  </a:lnTo>
                  <a:close/>
                </a:path>
              </a:pathLst>
            </a:custGeom>
            <a:gradFill rotWithShape="0">
              <a:gsLst>
                <a:gs pos="0">
                  <a:srgbClr val="B3B900"/>
                </a:gs>
                <a:gs pos="50000">
                  <a:srgbClr val="D1D566"/>
                </a:gs>
                <a:gs pos="100000">
                  <a:srgbClr val="B3B9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52A6DDF8-3223-4399-BBA3-75E18AD07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" y="998"/>
              <a:ext cx="768" cy="603"/>
              <a:chOff x="0" y="0"/>
              <a:chExt cx="768" cy="603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DAE77F10-FB39-4A7D-89AF-DE092CE46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" y="272"/>
                <a:ext cx="145" cy="331"/>
              </a:xfrm>
              <a:custGeom>
                <a:avLst/>
                <a:gdLst>
                  <a:gd name="T0" fmla="*/ 96 w 145"/>
                  <a:gd name="T1" fmla="*/ 0 h 331"/>
                  <a:gd name="T2" fmla="*/ 144 w 145"/>
                  <a:gd name="T3" fmla="*/ 55 h 331"/>
                  <a:gd name="T4" fmla="*/ 72 w 145"/>
                  <a:gd name="T5" fmla="*/ 83 h 331"/>
                  <a:gd name="T6" fmla="*/ 144 w 145"/>
                  <a:gd name="T7" fmla="*/ 165 h 331"/>
                  <a:gd name="T8" fmla="*/ 0 w 145"/>
                  <a:gd name="T9" fmla="*/ 220 h 331"/>
                  <a:gd name="T10" fmla="*/ 24 w 145"/>
                  <a:gd name="T11" fmla="*/ 330 h 3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5"/>
                  <a:gd name="T19" fmla="*/ 0 h 331"/>
                  <a:gd name="T20" fmla="*/ 145 w 145"/>
                  <a:gd name="T21" fmla="*/ 331 h 33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5" h="331">
                    <a:moveTo>
                      <a:pt x="96" y="0"/>
                    </a:moveTo>
                    <a:lnTo>
                      <a:pt x="144" y="55"/>
                    </a:lnTo>
                    <a:lnTo>
                      <a:pt x="72" y="83"/>
                    </a:lnTo>
                    <a:lnTo>
                      <a:pt x="144" y="165"/>
                    </a:lnTo>
                    <a:lnTo>
                      <a:pt x="0" y="220"/>
                    </a:lnTo>
                    <a:lnTo>
                      <a:pt x="24" y="33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9B4F5198-B301-494C-9475-BCBF23D76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68"/>
                <a:ext cx="67" cy="50"/>
              </a:xfrm>
              <a:custGeom>
                <a:avLst/>
                <a:gdLst>
                  <a:gd name="T0" fmla="*/ 0 w 67"/>
                  <a:gd name="T1" fmla="*/ 0 h 50"/>
                  <a:gd name="T2" fmla="*/ 44 w 67"/>
                  <a:gd name="T3" fmla="*/ 15 h 50"/>
                  <a:gd name="T4" fmla="*/ 44 w 67"/>
                  <a:gd name="T5" fmla="*/ 32 h 50"/>
                  <a:gd name="T6" fmla="*/ 66 w 67"/>
                  <a:gd name="T7" fmla="*/ 49 h 50"/>
                  <a:gd name="T8" fmla="*/ 0 w 67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50"/>
                  <a:gd name="T17" fmla="*/ 67 w 67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50">
                    <a:moveTo>
                      <a:pt x="0" y="0"/>
                    </a:moveTo>
                    <a:lnTo>
                      <a:pt x="44" y="15"/>
                    </a:lnTo>
                    <a:lnTo>
                      <a:pt x="44" y="32"/>
                    </a:lnTo>
                    <a:lnTo>
                      <a:pt x="66" y="4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0E5C0A4A-6994-4E68-8805-AEF0B1188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" y="0"/>
                <a:ext cx="73" cy="56"/>
              </a:xfrm>
              <a:custGeom>
                <a:avLst/>
                <a:gdLst>
                  <a:gd name="T0" fmla="*/ 0 w 73"/>
                  <a:gd name="T1" fmla="*/ 0 h 56"/>
                  <a:gd name="T2" fmla="*/ 48 w 73"/>
                  <a:gd name="T3" fmla="*/ 17 h 56"/>
                  <a:gd name="T4" fmla="*/ 48 w 73"/>
                  <a:gd name="T5" fmla="*/ 36 h 56"/>
                  <a:gd name="T6" fmla="*/ 72 w 73"/>
                  <a:gd name="T7" fmla="*/ 55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5D4DF32C-6E7B-4936-B0C7-15BAF76FC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" y="68"/>
                <a:ext cx="67" cy="78"/>
              </a:xfrm>
              <a:custGeom>
                <a:avLst/>
                <a:gdLst>
                  <a:gd name="T0" fmla="*/ 0 w 67"/>
                  <a:gd name="T1" fmla="*/ 0 h 78"/>
                  <a:gd name="T2" fmla="*/ 22 w 67"/>
                  <a:gd name="T3" fmla="*/ 51 h 78"/>
                  <a:gd name="T4" fmla="*/ 66 w 67"/>
                  <a:gd name="T5" fmla="*/ 51 h 78"/>
                  <a:gd name="T6" fmla="*/ 66 w 67"/>
                  <a:gd name="T7" fmla="*/ 77 h 78"/>
                  <a:gd name="T8" fmla="*/ 0 w 67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78"/>
                  <a:gd name="T17" fmla="*/ 67 w 67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78">
                    <a:moveTo>
                      <a:pt x="0" y="0"/>
                    </a:moveTo>
                    <a:lnTo>
                      <a:pt x="22" y="51"/>
                    </a:lnTo>
                    <a:lnTo>
                      <a:pt x="66" y="51"/>
                    </a:lnTo>
                    <a:lnTo>
                      <a:pt x="66" y="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523EFC1F-74A4-43E7-AD68-C421076A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" y="68"/>
                <a:ext cx="73" cy="84"/>
              </a:xfrm>
              <a:custGeom>
                <a:avLst/>
                <a:gdLst>
                  <a:gd name="T0" fmla="*/ 0 w 73"/>
                  <a:gd name="T1" fmla="*/ 0 h 84"/>
                  <a:gd name="T2" fmla="*/ 24 w 73"/>
                  <a:gd name="T3" fmla="*/ 55 h 84"/>
                  <a:gd name="T4" fmla="*/ 72 w 73"/>
                  <a:gd name="T5" fmla="*/ 55 h 84"/>
                  <a:gd name="T6" fmla="*/ 72 w 73"/>
                  <a:gd name="T7" fmla="*/ 83 h 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84"/>
                  <a:gd name="T14" fmla="*/ 73 w 73"/>
                  <a:gd name="T15" fmla="*/ 84 h 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84">
                    <a:moveTo>
                      <a:pt x="0" y="0"/>
                    </a:moveTo>
                    <a:lnTo>
                      <a:pt x="24" y="55"/>
                    </a:lnTo>
                    <a:lnTo>
                      <a:pt x="72" y="55"/>
                    </a:lnTo>
                    <a:lnTo>
                      <a:pt x="72" y="8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D88101DE-9413-4E74-922B-939B05E45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" y="182"/>
                <a:ext cx="121" cy="55"/>
              </a:xfrm>
              <a:custGeom>
                <a:avLst/>
                <a:gdLst>
                  <a:gd name="T0" fmla="*/ 0 w 121"/>
                  <a:gd name="T1" fmla="*/ 13 h 55"/>
                  <a:gd name="T2" fmla="*/ 22 w 121"/>
                  <a:gd name="T3" fmla="*/ 41 h 55"/>
                  <a:gd name="T4" fmla="*/ 60 w 121"/>
                  <a:gd name="T5" fmla="*/ 54 h 55"/>
                  <a:gd name="T6" fmla="*/ 120 w 121"/>
                  <a:gd name="T7" fmla="*/ 41 h 55"/>
                  <a:gd name="T8" fmla="*/ 120 w 121"/>
                  <a:gd name="T9" fmla="*/ 13 h 55"/>
                  <a:gd name="T10" fmla="*/ 82 w 121"/>
                  <a:gd name="T11" fmla="*/ 0 h 55"/>
                  <a:gd name="T12" fmla="*/ 0 w 121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55"/>
                  <a:gd name="T23" fmla="*/ 121 w 121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55">
                    <a:moveTo>
                      <a:pt x="0" y="13"/>
                    </a:moveTo>
                    <a:lnTo>
                      <a:pt x="22" y="41"/>
                    </a:lnTo>
                    <a:lnTo>
                      <a:pt x="60" y="54"/>
                    </a:lnTo>
                    <a:lnTo>
                      <a:pt x="120" y="41"/>
                    </a:lnTo>
                    <a:lnTo>
                      <a:pt x="120" y="13"/>
                    </a:lnTo>
                    <a:lnTo>
                      <a:pt x="82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EFED3D81-3981-4B0E-9F91-4E3C7AA2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96"/>
                <a:ext cx="97" cy="56"/>
              </a:xfrm>
              <a:custGeom>
                <a:avLst/>
                <a:gdLst>
                  <a:gd name="T0" fmla="*/ 0 w 97"/>
                  <a:gd name="T1" fmla="*/ 27 h 56"/>
                  <a:gd name="T2" fmla="*/ 19 w 97"/>
                  <a:gd name="T3" fmla="*/ 55 h 56"/>
                  <a:gd name="T4" fmla="*/ 58 w 97"/>
                  <a:gd name="T5" fmla="*/ 55 h 56"/>
                  <a:gd name="T6" fmla="*/ 96 w 97"/>
                  <a:gd name="T7" fmla="*/ 27 h 56"/>
                  <a:gd name="T8" fmla="*/ 58 w 97"/>
                  <a:gd name="T9" fmla="*/ 0 h 56"/>
                  <a:gd name="T10" fmla="*/ 19 w 97"/>
                  <a:gd name="T11" fmla="*/ 13 h 56"/>
                  <a:gd name="T12" fmla="*/ 0 w 97"/>
                  <a:gd name="T13" fmla="*/ 27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7"/>
                  <a:gd name="T22" fmla="*/ 0 h 56"/>
                  <a:gd name="T23" fmla="*/ 97 w 97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7" h="56">
                    <a:moveTo>
                      <a:pt x="0" y="27"/>
                    </a:moveTo>
                    <a:lnTo>
                      <a:pt x="19" y="55"/>
                    </a:lnTo>
                    <a:lnTo>
                      <a:pt x="58" y="55"/>
                    </a:lnTo>
                    <a:lnTo>
                      <a:pt x="96" y="27"/>
                    </a:lnTo>
                    <a:lnTo>
                      <a:pt x="58" y="0"/>
                    </a:lnTo>
                    <a:lnTo>
                      <a:pt x="19" y="13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CD0F6FE3-F4EB-4C8B-BFFF-E20AA517D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" y="151"/>
                <a:ext cx="73" cy="55"/>
              </a:xfrm>
              <a:custGeom>
                <a:avLst/>
                <a:gdLst>
                  <a:gd name="T0" fmla="*/ 0 w 73"/>
                  <a:gd name="T1" fmla="*/ 13 h 55"/>
                  <a:gd name="T2" fmla="*/ 0 w 73"/>
                  <a:gd name="T3" fmla="*/ 27 h 55"/>
                  <a:gd name="T4" fmla="*/ 29 w 73"/>
                  <a:gd name="T5" fmla="*/ 54 h 55"/>
                  <a:gd name="T6" fmla="*/ 58 w 73"/>
                  <a:gd name="T7" fmla="*/ 41 h 55"/>
                  <a:gd name="T8" fmla="*/ 72 w 73"/>
                  <a:gd name="T9" fmla="*/ 13 h 55"/>
                  <a:gd name="T10" fmla="*/ 43 w 73"/>
                  <a:gd name="T11" fmla="*/ 0 h 55"/>
                  <a:gd name="T12" fmla="*/ 0 w 73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5"/>
                  <a:gd name="T23" fmla="*/ 73 w 73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5">
                    <a:moveTo>
                      <a:pt x="0" y="13"/>
                    </a:moveTo>
                    <a:lnTo>
                      <a:pt x="0" y="27"/>
                    </a:lnTo>
                    <a:lnTo>
                      <a:pt x="29" y="54"/>
                    </a:lnTo>
                    <a:lnTo>
                      <a:pt x="58" y="41"/>
                    </a:lnTo>
                    <a:lnTo>
                      <a:pt x="72" y="13"/>
                    </a:lnTo>
                    <a:lnTo>
                      <a:pt x="43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56A4D50D-3BB4-4D6E-8A78-51F200F2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" y="205"/>
                <a:ext cx="73" cy="56"/>
              </a:xfrm>
              <a:custGeom>
                <a:avLst/>
                <a:gdLst>
                  <a:gd name="T0" fmla="*/ 0 w 73"/>
                  <a:gd name="T1" fmla="*/ 14 h 56"/>
                  <a:gd name="T2" fmla="*/ 0 w 73"/>
                  <a:gd name="T3" fmla="*/ 28 h 56"/>
                  <a:gd name="T4" fmla="*/ 29 w 73"/>
                  <a:gd name="T5" fmla="*/ 55 h 56"/>
                  <a:gd name="T6" fmla="*/ 58 w 73"/>
                  <a:gd name="T7" fmla="*/ 42 h 56"/>
                  <a:gd name="T8" fmla="*/ 72 w 73"/>
                  <a:gd name="T9" fmla="*/ 14 h 56"/>
                  <a:gd name="T10" fmla="*/ 43 w 73"/>
                  <a:gd name="T11" fmla="*/ 0 h 56"/>
                  <a:gd name="T12" fmla="*/ 0 w 73"/>
                  <a:gd name="T13" fmla="*/ 14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6"/>
                  <a:gd name="T23" fmla="*/ 73 w 73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6">
                    <a:moveTo>
                      <a:pt x="0" y="14"/>
                    </a:moveTo>
                    <a:lnTo>
                      <a:pt x="0" y="28"/>
                    </a:lnTo>
                    <a:lnTo>
                      <a:pt x="29" y="55"/>
                    </a:lnTo>
                    <a:lnTo>
                      <a:pt x="58" y="42"/>
                    </a:lnTo>
                    <a:lnTo>
                      <a:pt x="72" y="14"/>
                    </a:lnTo>
                    <a:lnTo>
                      <a:pt x="43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802B813E-2FCD-4D37-B68E-FE338F9A5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" y="182"/>
                <a:ext cx="49" cy="83"/>
              </a:xfrm>
              <a:custGeom>
                <a:avLst/>
                <a:gdLst>
                  <a:gd name="T0" fmla="*/ 36 w 49"/>
                  <a:gd name="T1" fmla="*/ 82 h 83"/>
                  <a:gd name="T2" fmla="*/ 24 w 49"/>
                  <a:gd name="T3" fmla="*/ 82 h 83"/>
                  <a:gd name="T4" fmla="*/ 0 w 49"/>
                  <a:gd name="T5" fmla="*/ 49 h 83"/>
                  <a:gd name="T6" fmla="*/ 12 w 49"/>
                  <a:gd name="T7" fmla="*/ 17 h 83"/>
                  <a:gd name="T8" fmla="*/ 36 w 49"/>
                  <a:gd name="T9" fmla="*/ 0 h 83"/>
                  <a:gd name="T10" fmla="*/ 48 w 49"/>
                  <a:gd name="T11" fmla="*/ 33 h 83"/>
                  <a:gd name="T12" fmla="*/ 36 w 49"/>
                  <a:gd name="T13" fmla="*/ 82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"/>
                  <a:gd name="T22" fmla="*/ 0 h 83"/>
                  <a:gd name="T23" fmla="*/ 49 w 49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" h="83">
                    <a:moveTo>
                      <a:pt x="36" y="82"/>
                    </a:moveTo>
                    <a:lnTo>
                      <a:pt x="24" y="82"/>
                    </a:lnTo>
                    <a:lnTo>
                      <a:pt x="0" y="49"/>
                    </a:lnTo>
                    <a:lnTo>
                      <a:pt x="12" y="17"/>
                    </a:lnTo>
                    <a:lnTo>
                      <a:pt x="36" y="0"/>
                    </a:lnTo>
                    <a:lnTo>
                      <a:pt x="48" y="33"/>
                    </a:lnTo>
                    <a:lnTo>
                      <a:pt x="36" y="8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8689F5D9-CA74-4935-8BE5-9F0DC583B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" y="182"/>
                <a:ext cx="337" cy="83"/>
              </a:xfrm>
              <a:custGeom>
                <a:avLst/>
                <a:gdLst>
                  <a:gd name="T0" fmla="*/ 0 w 337"/>
                  <a:gd name="T1" fmla="*/ 27 h 83"/>
                  <a:gd name="T2" fmla="*/ 72 w 337"/>
                  <a:gd name="T3" fmla="*/ 0 h 83"/>
                  <a:gd name="T4" fmla="*/ 96 w 337"/>
                  <a:gd name="T5" fmla="*/ 54 h 83"/>
                  <a:gd name="T6" fmla="*/ 144 w 337"/>
                  <a:gd name="T7" fmla="*/ 27 h 83"/>
                  <a:gd name="T8" fmla="*/ 216 w 337"/>
                  <a:gd name="T9" fmla="*/ 82 h 83"/>
                  <a:gd name="T10" fmla="*/ 336 w 337"/>
                  <a:gd name="T11" fmla="*/ 2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7"/>
                  <a:gd name="T19" fmla="*/ 0 h 83"/>
                  <a:gd name="T20" fmla="*/ 337 w 337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7" h="83">
                    <a:moveTo>
                      <a:pt x="0" y="27"/>
                    </a:moveTo>
                    <a:lnTo>
                      <a:pt x="72" y="0"/>
                    </a:lnTo>
                    <a:lnTo>
                      <a:pt x="96" y="54"/>
                    </a:lnTo>
                    <a:lnTo>
                      <a:pt x="144" y="27"/>
                    </a:lnTo>
                    <a:lnTo>
                      <a:pt x="216" y="82"/>
                    </a:lnTo>
                    <a:lnTo>
                      <a:pt x="336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8430EF05-5DAA-4E7B-B29D-C3CE69F939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250"/>
                <a:ext cx="157" cy="250"/>
              </a:xfrm>
              <a:custGeom>
                <a:avLst/>
                <a:gdLst>
                  <a:gd name="T0" fmla="*/ 0 w 115"/>
                  <a:gd name="T1" fmla="*/ 0 h 297"/>
                  <a:gd name="T2" fmla="*/ 29 w 115"/>
                  <a:gd name="T3" fmla="*/ 66 h 297"/>
                  <a:gd name="T4" fmla="*/ 44 w 115"/>
                  <a:gd name="T5" fmla="*/ 70 h 297"/>
                  <a:gd name="T6" fmla="*/ 131 w 115"/>
                  <a:gd name="T7" fmla="*/ 82 h 297"/>
                  <a:gd name="T8" fmla="*/ 78 w 115"/>
                  <a:gd name="T9" fmla="*/ 182 h 297"/>
                  <a:gd name="T10" fmla="*/ 156 w 115"/>
                  <a:gd name="T11" fmla="*/ 182 h 297"/>
                  <a:gd name="T12" fmla="*/ 131 w 115"/>
                  <a:gd name="T13" fmla="*/ 249 h 297"/>
                  <a:gd name="T14" fmla="*/ 0 w 115"/>
                  <a:gd name="T15" fmla="*/ 0 h 2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5"/>
                  <a:gd name="T25" fmla="*/ 0 h 297"/>
                  <a:gd name="T26" fmla="*/ 115 w 115"/>
                  <a:gd name="T27" fmla="*/ 297 h 2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5" h="297">
                    <a:moveTo>
                      <a:pt x="0" y="0"/>
                    </a:moveTo>
                    <a:lnTo>
                      <a:pt x="21" y="78"/>
                    </a:lnTo>
                    <a:lnTo>
                      <a:pt x="32" y="83"/>
                    </a:lnTo>
                    <a:lnTo>
                      <a:pt x="96" y="97"/>
                    </a:lnTo>
                    <a:lnTo>
                      <a:pt x="57" y="216"/>
                    </a:lnTo>
                    <a:lnTo>
                      <a:pt x="114" y="216"/>
                    </a:lnTo>
                    <a:lnTo>
                      <a:pt x="96" y="29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chemeClr val="tx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FDCA785F-056C-49BC-BAE3-8558437B5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250"/>
                <a:ext cx="91" cy="227"/>
              </a:xfrm>
              <a:custGeom>
                <a:avLst/>
                <a:gdLst>
                  <a:gd name="T0" fmla="*/ 0 w 121"/>
                  <a:gd name="T1" fmla="*/ 0 h 303"/>
                  <a:gd name="T2" fmla="*/ 17 w 121"/>
                  <a:gd name="T3" fmla="*/ 60 h 303"/>
                  <a:gd name="T4" fmla="*/ 26 w 121"/>
                  <a:gd name="T5" fmla="*/ 64 h 303"/>
                  <a:gd name="T6" fmla="*/ 76 w 121"/>
                  <a:gd name="T7" fmla="*/ 74 h 303"/>
                  <a:gd name="T8" fmla="*/ 45 w 121"/>
                  <a:gd name="T9" fmla="*/ 165 h 303"/>
                  <a:gd name="T10" fmla="*/ 90 w 121"/>
                  <a:gd name="T11" fmla="*/ 165 h 303"/>
                  <a:gd name="T12" fmla="*/ 76 w 121"/>
                  <a:gd name="T13" fmla="*/ 226 h 3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303"/>
                  <a:gd name="T23" fmla="*/ 121 w 121"/>
                  <a:gd name="T24" fmla="*/ 303 h 30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303">
                    <a:moveTo>
                      <a:pt x="0" y="0"/>
                    </a:moveTo>
                    <a:lnTo>
                      <a:pt x="22" y="80"/>
                    </a:lnTo>
                    <a:lnTo>
                      <a:pt x="34" y="85"/>
                    </a:lnTo>
                    <a:lnTo>
                      <a:pt x="101" y="99"/>
                    </a:lnTo>
                    <a:lnTo>
                      <a:pt x="60" y="220"/>
                    </a:lnTo>
                    <a:lnTo>
                      <a:pt x="120" y="220"/>
                    </a:lnTo>
                    <a:lnTo>
                      <a:pt x="101" y="30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F7FF3850-C152-404F-AEE6-BE18737C1A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" y="227"/>
                <a:ext cx="23" cy="68"/>
              </a:xfrm>
              <a:custGeom>
                <a:avLst/>
                <a:gdLst>
                  <a:gd name="T0" fmla="*/ 0 w 73"/>
                  <a:gd name="T1" fmla="*/ 0 h 56"/>
                  <a:gd name="T2" fmla="*/ 15 w 73"/>
                  <a:gd name="T3" fmla="*/ 21 h 56"/>
                  <a:gd name="T4" fmla="*/ 15 w 73"/>
                  <a:gd name="T5" fmla="*/ 44 h 56"/>
                  <a:gd name="T6" fmla="*/ 23 w 73"/>
                  <a:gd name="T7" fmla="*/ 67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5930ACA3-A048-4C45-A0CA-4C9BDC0C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0"/>
              <a:ext cx="136" cy="771"/>
            </a:xfrm>
            <a:custGeom>
              <a:avLst/>
              <a:gdLst>
                <a:gd name="T0" fmla="*/ 0 w 136"/>
                <a:gd name="T1" fmla="*/ 771 h 771"/>
                <a:gd name="T2" fmla="*/ 91 w 136"/>
                <a:gd name="T3" fmla="*/ 409 h 771"/>
                <a:gd name="T4" fmla="*/ 136 w 136"/>
                <a:gd name="T5" fmla="*/ 0 h 771"/>
                <a:gd name="T6" fmla="*/ 0 60000 65536"/>
                <a:gd name="T7" fmla="*/ 0 60000 65536"/>
                <a:gd name="T8" fmla="*/ 0 60000 65536"/>
                <a:gd name="T9" fmla="*/ 0 w 136"/>
                <a:gd name="T10" fmla="*/ 0 h 771"/>
                <a:gd name="T11" fmla="*/ 136 w 136"/>
                <a:gd name="T12" fmla="*/ 771 h 7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771">
                  <a:moveTo>
                    <a:pt x="0" y="771"/>
                  </a:moveTo>
                  <a:cubicBezTo>
                    <a:pt x="34" y="654"/>
                    <a:pt x="68" y="537"/>
                    <a:pt x="91" y="409"/>
                  </a:cubicBezTo>
                  <a:cubicBezTo>
                    <a:pt x="114" y="281"/>
                    <a:pt x="125" y="140"/>
                    <a:pt x="136" y="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4B654DB9-8F7D-4BF8-9979-1BCE6166E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" y="1021"/>
              <a:ext cx="182" cy="159"/>
            </a:xfrm>
            <a:custGeom>
              <a:avLst/>
              <a:gdLst>
                <a:gd name="T0" fmla="*/ 182 w 182"/>
                <a:gd name="T1" fmla="*/ 23 h 159"/>
                <a:gd name="T2" fmla="*/ 91 w 182"/>
                <a:gd name="T3" fmla="*/ 23 h 159"/>
                <a:gd name="T4" fmla="*/ 0 w 182"/>
                <a:gd name="T5" fmla="*/ 159 h 159"/>
                <a:gd name="T6" fmla="*/ 0 60000 65536"/>
                <a:gd name="T7" fmla="*/ 0 60000 65536"/>
                <a:gd name="T8" fmla="*/ 0 60000 65536"/>
                <a:gd name="T9" fmla="*/ 0 w 182"/>
                <a:gd name="T10" fmla="*/ 0 h 159"/>
                <a:gd name="T11" fmla="*/ 182 w 182"/>
                <a:gd name="T12" fmla="*/ 159 h 15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159">
                  <a:moveTo>
                    <a:pt x="182" y="23"/>
                  </a:moveTo>
                  <a:cubicBezTo>
                    <a:pt x="151" y="11"/>
                    <a:pt x="121" y="0"/>
                    <a:pt x="91" y="23"/>
                  </a:cubicBezTo>
                  <a:cubicBezTo>
                    <a:pt x="61" y="46"/>
                    <a:pt x="30" y="102"/>
                    <a:pt x="0" y="159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1D06C7B0-97A7-432B-B456-88BA48CC5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" y="1180"/>
              <a:ext cx="227" cy="317"/>
            </a:xfrm>
            <a:custGeom>
              <a:avLst/>
              <a:gdLst>
                <a:gd name="T0" fmla="*/ 227 w 227"/>
                <a:gd name="T1" fmla="*/ 0 h 317"/>
                <a:gd name="T2" fmla="*/ 91 w 227"/>
                <a:gd name="T3" fmla="*/ 226 h 317"/>
                <a:gd name="T4" fmla="*/ 0 w 227"/>
                <a:gd name="T5" fmla="*/ 317 h 317"/>
                <a:gd name="T6" fmla="*/ 0 60000 65536"/>
                <a:gd name="T7" fmla="*/ 0 60000 65536"/>
                <a:gd name="T8" fmla="*/ 0 60000 65536"/>
                <a:gd name="T9" fmla="*/ 0 w 227"/>
                <a:gd name="T10" fmla="*/ 0 h 317"/>
                <a:gd name="T11" fmla="*/ 227 w 227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317">
                  <a:moveTo>
                    <a:pt x="227" y="0"/>
                  </a:moveTo>
                  <a:cubicBezTo>
                    <a:pt x="178" y="86"/>
                    <a:pt x="129" y="173"/>
                    <a:pt x="91" y="226"/>
                  </a:cubicBezTo>
                  <a:cubicBezTo>
                    <a:pt x="53" y="279"/>
                    <a:pt x="26" y="298"/>
                    <a:pt x="0" y="317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AutoShape 24">
              <a:extLst>
                <a:ext uri="{FF2B5EF4-FFF2-40B4-BE49-F238E27FC236}">
                  <a16:creationId xmlns:a16="http://schemas.microsoft.com/office/drawing/2014/main" id="{3431075D-C129-48EE-A753-C82849C980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90" y="77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utoShape 25">
              <a:extLst>
                <a:ext uri="{FF2B5EF4-FFF2-40B4-BE49-F238E27FC236}">
                  <a16:creationId xmlns:a16="http://schemas.microsoft.com/office/drawing/2014/main" id="{F8894DAA-9DAD-4FB3-AB43-666B0D1BE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99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utoShape 26">
              <a:extLst>
                <a:ext uri="{FF2B5EF4-FFF2-40B4-BE49-F238E27FC236}">
                  <a16:creationId xmlns:a16="http://schemas.microsoft.com/office/drawing/2014/main" id="{77BE9BD7-21CA-4734-AAD1-060C22A363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7495">
              <a:off x="90" y="27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B50022D3-2DC9-4219-9344-3B019015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012109">
              <a:off x="316" y="135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0E84CF37-AE06-46BE-8B93-622B6B2AF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29063">
              <a:off x="588" y="90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AutoShape 29">
              <a:extLst>
                <a:ext uri="{FF2B5EF4-FFF2-40B4-BE49-F238E27FC236}">
                  <a16:creationId xmlns:a16="http://schemas.microsoft.com/office/drawing/2014/main" id="{3E7B7E39-9749-4358-BF00-A79FFC87A2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44323">
              <a:off x="860" y="226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AutoShape 30">
              <a:extLst>
                <a:ext uri="{FF2B5EF4-FFF2-40B4-BE49-F238E27FC236}">
                  <a16:creationId xmlns:a16="http://schemas.microsoft.com/office/drawing/2014/main" id="{56BE4F8E-F842-4169-8487-25D433F3A6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88903">
              <a:off x="1087" y="36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AutoShape 31">
              <a:extLst>
                <a:ext uri="{FF2B5EF4-FFF2-40B4-BE49-F238E27FC236}">
                  <a16:creationId xmlns:a16="http://schemas.microsoft.com/office/drawing/2014/main" id="{8EFAFFFE-5FD2-418F-9148-ABBA3B4B55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181" y="953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" name="Group 32">
            <a:extLst>
              <a:ext uri="{FF2B5EF4-FFF2-40B4-BE49-F238E27FC236}">
                <a16:creationId xmlns:a16="http://schemas.microsoft.com/office/drawing/2014/main" id="{341E7F48-3556-4664-83BB-9880200ACA7C}"/>
              </a:ext>
            </a:extLst>
          </p:cNvPr>
          <p:cNvGrpSpPr>
            <a:grpSpLocks/>
          </p:cNvGrpSpPr>
          <p:nvPr/>
        </p:nvGrpSpPr>
        <p:grpSpPr bwMode="auto">
          <a:xfrm>
            <a:off x="6167637" y="1789519"/>
            <a:ext cx="2736850" cy="2390775"/>
            <a:chOff x="0" y="0"/>
            <a:chExt cx="1724" cy="1506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548674F8-D4E3-4CA3-AE5B-5813912F0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725"/>
              <a:ext cx="1361" cy="781"/>
            </a:xfrm>
            <a:custGeom>
              <a:avLst/>
              <a:gdLst>
                <a:gd name="T0" fmla="*/ 0 w 2049"/>
                <a:gd name="T1" fmla="*/ 781 h 781"/>
                <a:gd name="T2" fmla="*/ 48 w 2049"/>
                <a:gd name="T3" fmla="*/ 698 h 781"/>
                <a:gd name="T4" fmla="*/ 83 w 2049"/>
                <a:gd name="T5" fmla="*/ 623 h 781"/>
                <a:gd name="T6" fmla="*/ 110 w 2049"/>
                <a:gd name="T7" fmla="*/ 562 h 781"/>
                <a:gd name="T8" fmla="*/ 128 w 2049"/>
                <a:gd name="T9" fmla="*/ 516 h 781"/>
                <a:gd name="T10" fmla="*/ 145 w 2049"/>
                <a:gd name="T11" fmla="*/ 444 h 781"/>
                <a:gd name="T12" fmla="*/ 165 w 2049"/>
                <a:gd name="T13" fmla="*/ 344 h 781"/>
                <a:gd name="T14" fmla="*/ 193 w 2049"/>
                <a:gd name="T15" fmla="*/ 286 h 781"/>
                <a:gd name="T16" fmla="*/ 234 w 2049"/>
                <a:gd name="T17" fmla="*/ 270 h 781"/>
                <a:gd name="T18" fmla="*/ 272 w 2049"/>
                <a:gd name="T19" fmla="*/ 252 h 781"/>
                <a:gd name="T20" fmla="*/ 300 w 2049"/>
                <a:gd name="T21" fmla="*/ 237 h 781"/>
                <a:gd name="T22" fmla="*/ 327 w 2049"/>
                <a:gd name="T23" fmla="*/ 234 h 781"/>
                <a:gd name="T24" fmla="*/ 349 w 2049"/>
                <a:gd name="T25" fmla="*/ 222 h 781"/>
                <a:gd name="T26" fmla="*/ 369 w 2049"/>
                <a:gd name="T27" fmla="*/ 201 h 781"/>
                <a:gd name="T28" fmla="*/ 381 w 2049"/>
                <a:gd name="T29" fmla="*/ 189 h 781"/>
                <a:gd name="T30" fmla="*/ 391 w 2049"/>
                <a:gd name="T31" fmla="*/ 171 h 781"/>
                <a:gd name="T32" fmla="*/ 397 w 2049"/>
                <a:gd name="T33" fmla="*/ 147 h 781"/>
                <a:gd name="T34" fmla="*/ 411 w 2049"/>
                <a:gd name="T35" fmla="*/ 135 h 781"/>
                <a:gd name="T36" fmla="*/ 417 w 2049"/>
                <a:gd name="T37" fmla="*/ 114 h 781"/>
                <a:gd name="T38" fmla="*/ 429 w 2049"/>
                <a:gd name="T39" fmla="*/ 78 h 781"/>
                <a:gd name="T40" fmla="*/ 439 w 2049"/>
                <a:gd name="T41" fmla="*/ 18 h 781"/>
                <a:gd name="T42" fmla="*/ 439 w 2049"/>
                <a:gd name="T43" fmla="*/ 0 h 781"/>
                <a:gd name="T44" fmla="*/ 1360 w 2049"/>
                <a:gd name="T45" fmla="*/ 3 h 781"/>
                <a:gd name="T46" fmla="*/ 1361 w 2049"/>
                <a:gd name="T47" fmla="*/ 779 h 781"/>
                <a:gd name="T48" fmla="*/ 0 w 2049"/>
                <a:gd name="T49" fmla="*/ 781 h 7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49"/>
                <a:gd name="T76" fmla="*/ 0 h 781"/>
                <a:gd name="T77" fmla="*/ 2049 w 2049"/>
                <a:gd name="T78" fmla="*/ 781 h 78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49" h="781">
                  <a:moveTo>
                    <a:pt x="0" y="781"/>
                  </a:moveTo>
                  <a:lnTo>
                    <a:pt x="72" y="698"/>
                  </a:lnTo>
                  <a:lnTo>
                    <a:pt x="125" y="623"/>
                  </a:lnTo>
                  <a:lnTo>
                    <a:pt x="166" y="562"/>
                  </a:lnTo>
                  <a:lnTo>
                    <a:pt x="192" y="516"/>
                  </a:lnTo>
                  <a:lnTo>
                    <a:pt x="219" y="444"/>
                  </a:lnTo>
                  <a:lnTo>
                    <a:pt x="249" y="344"/>
                  </a:lnTo>
                  <a:lnTo>
                    <a:pt x="290" y="286"/>
                  </a:lnTo>
                  <a:lnTo>
                    <a:pt x="352" y="270"/>
                  </a:lnTo>
                  <a:lnTo>
                    <a:pt x="409" y="252"/>
                  </a:lnTo>
                  <a:lnTo>
                    <a:pt x="451" y="237"/>
                  </a:lnTo>
                  <a:lnTo>
                    <a:pt x="493" y="234"/>
                  </a:lnTo>
                  <a:lnTo>
                    <a:pt x="526" y="222"/>
                  </a:lnTo>
                  <a:lnTo>
                    <a:pt x="556" y="201"/>
                  </a:lnTo>
                  <a:lnTo>
                    <a:pt x="574" y="189"/>
                  </a:lnTo>
                  <a:lnTo>
                    <a:pt x="589" y="171"/>
                  </a:lnTo>
                  <a:lnTo>
                    <a:pt x="598" y="147"/>
                  </a:lnTo>
                  <a:lnTo>
                    <a:pt x="619" y="135"/>
                  </a:lnTo>
                  <a:lnTo>
                    <a:pt x="628" y="114"/>
                  </a:lnTo>
                  <a:lnTo>
                    <a:pt x="646" y="78"/>
                  </a:lnTo>
                  <a:lnTo>
                    <a:pt x="661" y="18"/>
                  </a:lnTo>
                  <a:lnTo>
                    <a:pt x="661" y="0"/>
                  </a:lnTo>
                  <a:lnTo>
                    <a:pt x="2047" y="3"/>
                  </a:lnTo>
                  <a:lnTo>
                    <a:pt x="2049" y="779"/>
                  </a:lnTo>
                  <a:lnTo>
                    <a:pt x="0" y="781"/>
                  </a:lnTo>
                  <a:close/>
                </a:path>
              </a:pathLst>
            </a:custGeom>
            <a:gradFill rotWithShape="0">
              <a:gsLst>
                <a:gs pos="0">
                  <a:srgbClr val="B3B900"/>
                </a:gs>
                <a:gs pos="50000">
                  <a:srgbClr val="D1D566"/>
                </a:gs>
                <a:gs pos="100000">
                  <a:srgbClr val="B3B9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" name="Group 34">
              <a:extLst>
                <a:ext uri="{FF2B5EF4-FFF2-40B4-BE49-F238E27FC236}">
                  <a16:creationId xmlns:a16="http://schemas.microsoft.com/office/drawing/2014/main" id="{5795A642-ECD0-4EE8-86D5-5AA3421661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5" y="861"/>
              <a:ext cx="462" cy="363"/>
              <a:chOff x="0" y="0"/>
              <a:chExt cx="768" cy="603"/>
            </a:xfrm>
          </p:grpSpPr>
          <p:sp>
            <p:nvSpPr>
              <p:cNvPr id="48" name="Freeform 35">
                <a:extLst>
                  <a:ext uri="{FF2B5EF4-FFF2-40B4-BE49-F238E27FC236}">
                    <a16:creationId xmlns:a16="http://schemas.microsoft.com/office/drawing/2014/main" id="{C8D0A337-EFF4-4D15-B84A-B64F844D16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4" y="272"/>
                <a:ext cx="145" cy="331"/>
              </a:xfrm>
              <a:custGeom>
                <a:avLst/>
                <a:gdLst>
                  <a:gd name="T0" fmla="*/ 96 w 145"/>
                  <a:gd name="T1" fmla="*/ 0 h 331"/>
                  <a:gd name="T2" fmla="*/ 144 w 145"/>
                  <a:gd name="T3" fmla="*/ 55 h 331"/>
                  <a:gd name="T4" fmla="*/ 72 w 145"/>
                  <a:gd name="T5" fmla="*/ 83 h 331"/>
                  <a:gd name="T6" fmla="*/ 144 w 145"/>
                  <a:gd name="T7" fmla="*/ 165 h 331"/>
                  <a:gd name="T8" fmla="*/ 0 w 145"/>
                  <a:gd name="T9" fmla="*/ 220 h 331"/>
                  <a:gd name="T10" fmla="*/ 24 w 145"/>
                  <a:gd name="T11" fmla="*/ 330 h 3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5"/>
                  <a:gd name="T19" fmla="*/ 0 h 331"/>
                  <a:gd name="T20" fmla="*/ 145 w 145"/>
                  <a:gd name="T21" fmla="*/ 331 h 33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5" h="331">
                    <a:moveTo>
                      <a:pt x="96" y="0"/>
                    </a:moveTo>
                    <a:lnTo>
                      <a:pt x="144" y="55"/>
                    </a:lnTo>
                    <a:lnTo>
                      <a:pt x="72" y="83"/>
                    </a:lnTo>
                    <a:lnTo>
                      <a:pt x="144" y="165"/>
                    </a:lnTo>
                    <a:lnTo>
                      <a:pt x="0" y="220"/>
                    </a:lnTo>
                    <a:lnTo>
                      <a:pt x="24" y="33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36">
                <a:extLst>
                  <a:ext uri="{FF2B5EF4-FFF2-40B4-BE49-F238E27FC236}">
                    <a16:creationId xmlns:a16="http://schemas.microsoft.com/office/drawing/2014/main" id="{63CF65C4-7DF1-410B-905C-86A7CDA347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" y="68"/>
                <a:ext cx="67" cy="50"/>
              </a:xfrm>
              <a:custGeom>
                <a:avLst/>
                <a:gdLst>
                  <a:gd name="T0" fmla="*/ 0 w 67"/>
                  <a:gd name="T1" fmla="*/ 0 h 50"/>
                  <a:gd name="T2" fmla="*/ 44 w 67"/>
                  <a:gd name="T3" fmla="*/ 15 h 50"/>
                  <a:gd name="T4" fmla="*/ 44 w 67"/>
                  <a:gd name="T5" fmla="*/ 32 h 50"/>
                  <a:gd name="T6" fmla="*/ 66 w 67"/>
                  <a:gd name="T7" fmla="*/ 49 h 50"/>
                  <a:gd name="T8" fmla="*/ 0 w 67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50"/>
                  <a:gd name="T17" fmla="*/ 67 w 67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50">
                    <a:moveTo>
                      <a:pt x="0" y="0"/>
                    </a:moveTo>
                    <a:lnTo>
                      <a:pt x="44" y="15"/>
                    </a:lnTo>
                    <a:lnTo>
                      <a:pt x="44" y="32"/>
                    </a:lnTo>
                    <a:lnTo>
                      <a:pt x="66" y="4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37">
                <a:extLst>
                  <a:ext uri="{FF2B5EF4-FFF2-40B4-BE49-F238E27FC236}">
                    <a16:creationId xmlns:a16="http://schemas.microsoft.com/office/drawing/2014/main" id="{9E663FCC-0CF0-4329-963F-B43186911A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1" y="0"/>
                <a:ext cx="73" cy="56"/>
              </a:xfrm>
              <a:custGeom>
                <a:avLst/>
                <a:gdLst>
                  <a:gd name="T0" fmla="*/ 0 w 73"/>
                  <a:gd name="T1" fmla="*/ 0 h 56"/>
                  <a:gd name="T2" fmla="*/ 48 w 73"/>
                  <a:gd name="T3" fmla="*/ 17 h 56"/>
                  <a:gd name="T4" fmla="*/ 48 w 73"/>
                  <a:gd name="T5" fmla="*/ 36 h 56"/>
                  <a:gd name="T6" fmla="*/ 72 w 73"/>
                  <a:gd name="T7" fmla="*/ 55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11C8812C-F4EF-4B9F-9155-7A2388A8BC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1" y="68"/>
                <a:ext cx="67" cy="78"/>
              </a:xfrm>
              <a:custGeom>
                <a:avLst/>
                <a:gdLst>
                  <a:gd name="T0" fmla="*/ 0 w 67"/>
                  <a:gd name="T1" fmla="*/ 0 h 78"/>
                  <a:gd name="T2" fmla="*/ 22 w 67"/>
                  <a:gd name="T3" fmla="*/ 51 h 78"/>
                  <a:gd name="T4" fmla="*/ 66 w 67"/>
                  <a:gd name="T5" fmla="*/ 51 h 78"/>
                  <a:gd name="T6" fmla="*/ 66 w 67"/>
                  <a:gd name="T7" fmla="*/ 77 h 78"/>
                  <a:gd name="T8" fmla="*/ 0 w 67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78"/>
                  <a:gd name="T17" fmla="*/ 67 w 67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78">
                    <a:moveTo>
                      <a:pt x="0" y="0"/>
                    </a:moveTo>
                    <a:lnTo>
                      <a:pt x="22" y="51"/>
                    </a:lnTo>
                    <a:lnTo>
                      <a:pt x="66" y="51"/>
                    </a:lnTo>
                    <a:lnTo>
                      <a:pt x="66" y="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77CD9176-F62C-4BEC-BBBB-DAE48DB9AB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1" y="68"/>
                <a:ext cx="73" cy="84"/>
              </a:xfrm>
              <a:custGeom>
                <a:avLst/>
                <a:gdLst>
                  <a:gd name="T0" fmla="*/ 0 w 73"/>
                  <a:gd name="T1" fmla="*/ 0 h 84"/>
                  <a:gd name="T2" fmla="*/ 24 w 73"/>
                  <a:gd name="T3" fmla="*/ 55 h 84"/>
                  <a:gd name="T4" fmla="*/ 72 w 73"/>
                  <a:gd name="T5" fmla="*/ 55 h 84"/>
                  <a:gd name="T6" fmla="*/ 72 w 73"/>
                  <a:gd name="T7" fmla="*/ 83 h 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84"/>
                  <a:gd name="T14" fmla="*/ 73 w 73"/>
                  <a:gd name="T15" fmla="*/ 84 h 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84">
                    <a:moveTo>
                      <a:pt x="0" y="0"/>
                    </a:moveTo>
                    <a:lnTo>
                      <a:pt x="24" y="55"/>
                    </a:lnTo>
                    <a:lnTo>
                      <a:pt x="72" y="55"/>
                    </a:lnTo>
                    <a:lnTo>
                      <a:pt x="72" y="8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40">
                <a:extLst>
                  <a:ext uri="{FF2B5EF4-FFF2-40B4-BE49-F238E27FC236}">
                    <a16:creationId xmlns:a16="http://schemas.microsoft.com/office/drawing/2014/main" id="{2747EABE-3F6B-46B9-BE68-B78AFBBFE5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" y="182"/>
                <a:ext cx="121" cy="55"/>
              </a:xfrm>
              <a:custGeom>
                <a:avLst/>
                <a:gdLst>
                  <a:gd name="T0" fmla="*/ 0 w 121"/>
                  <a:gd name="T1" fmla="*/ 13 h 55"/>
                  <a:gd name="T2" fmla="*/ 22 w 121"/>
                  <a:gd name="T3" fmla="*/ 41 h 55"/>
                  <a:gd name="T4" fmla="*/ 60 w 121"/>
                  <a:gd name="T5" fmla="*/ 54 h 55"/>
                  <a:gd name="T6" fmla="*/ 120 w 121"/>
                  <a:gd name="T7" fmla="*/ 41 h 55"/>
                  <a:gd name="T8" fmla="*/ 120 w 121"/>
                  <a:gd name="T9" fmla="*/ 13 h 55"/>
                  <a:gd name="T10" fmla="*/ 82 w 121"/>
                  <a:gd name="T11" fmla="*/ 0 h 55"/>
                  <a:gd name="T12" fmla="*/ 0 w 121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55"/>
                  <a:gd name="T23" fmla="*/ 121 w 121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55">
                    <a:moveTo>
                      <a:pt x="0" y="13"/>
                    </a:moveTo>
                    <a:lnTo>
                      <a:pt x="22" y="41"/>
                    </a:lnTo>
                    <a:lnTo>
                      <a:pt x="60" y="54"/>
                    </a:lnTo>
                    <a:lnTo>
                      <a:pt x="120" y="41"/>
                    </a:lnTo>
                    <a:lnTo>
                      <a:pt x="120" y="13"/>
                    </a:lnTo>
                    <a:lnTo>
                      <a:pt x="82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F705BC4-1453-465B-B6AB-E852DFB9AE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5" y="96"/>
                <a:ext cx="97" cy="56"/>
              </a:xfrm>
              <a:custGeom>
                <a:avLst/>
                <a:gdLst>
                  <a:gd name="T0" fmla="*/ 0 w 97"/>
                  <a:gd name="T1" fmla="*/ 27 h 56"/>
                  <a:gd name="T2" fmla="*/ 19 w 97"/>
                  <a:gd name="T3" fmla="*/ 55 h 56"/>
                  <a:gd name="T4" fmla="*/ 58 w 97"/>
                  <a:gd name="T5" fmla="*/ 55 h 56"/>
                  <a:gd name="T6" fmla="*/ 96 w 97"/>
                  <a:gd name="T7" fmla="*/ 27 h 56"/>
                  <a:gd name="T8" fmla="*/ 58 w 97"/>
                  <a:gd name="T9" fmla="*/ 0 h 56"/>
                  <a:gd name="T10" fmla="*/ 19 w 97"/>
                  <a:gd name="T11" fmla="*/ 13 h 56"/>
                  <a:gd name="T12" fmla="*/ 0 w 97"/>
                  <a:gd name="T13" fmla="*/ 27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7"/>
                  <a:gd name="T22" fmla="*/ 0 h 56"/>
                  <a:gd name="T23" fmla="*/ 97 w 97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7" h="56">
                    <a:moveTo>
                      <a:pt x="0" y="27"/>
                    </a:moveTo>
                    <a:lnTo>
                      <a:pt x="19" y="55"/>
                    </a:lnTo>
                    <a:lnTo>
                      <a:pt x="58" y="55"/>
                    </a:lnTo>
                    <a:lnTo>
                      <a:pt x="96" y="27"/>
                    </a:lnTo>
                    <a:lnTo>
                      <a:pt x="58" y="0"/>
                    </a:lnTo>
                    <a:lnTo>
                      <a:pt x="19" y="13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245D1F74-2F1E-41DC-B145-72966B027F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7" y="151"/>
                <a:ext cx="73" cy="55"/>
              </a:xfrm>
              <a:custGeom>
                <a:avLst/>
                <a:gdLst>
                  <a:gd name="T0" fmla="*/ 0 w 73"/>
                  <a:gd name="T1" fmla="*/ 13 h 55"/>
                  <a:gd name="T2" fmla="*/ 0 w 73"/>
                  <a:gd name="T3" fmla="*/ 27 h 55"/>
                  <a:gd name="T4" fmla="*/ 29 w 73"/>
                  <a:gd name="T5" fmla="*/ 54 h 55"/>
                  <a:gd name="T6" fmla="*/ 58 w 73"/>
                  <a:gd name="T7" fmla="*/ 41 h 55"/>
                  <a:gd name="T8" fmla="*/ 72 w 73"/>
                  <a:gd name="T9" fmla="*/ 13 h 55"/>
                  <a:gd name="T10" fmla="*/ 43 w 73"/>
                  <a:gd name="T11" fmla="*/ 0 h 55"/>
                  <a:gd name="T12" fmla="*/ 0 w 73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5"/>
                  <a:gd name="T23" fmla="*/ 73 w 73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5">
                    <a:moveTo>
                      <a:pt x="0" y="13"/>
                    </a:moveTo>
                    <a:lnTo>
                      <a:pt x="0" y="27"/>
                    </a:lnTo>
                    <a:lnTo>
                      <a:pt x="29" y="54"/>
                    </a:lnTo>
                    <a:lnTo>
                      <a:pt x="58" y="41"/>
                    </a:lnTo>
                    <a:lnTo>
                      <a:pt x="72" y="13"/>
                    </a:lnTo>
                    <a:lnTo>
                      <a:pt x="43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43">
                <a:extLst>
                  <a:ext uri="{FF2B5EF4-FFF2-40B4-BE49-F238E27FC236}">
                    <a16:creationId xmlns:a16="http://schemas.microsoft.com/office/drawing/2014/main" id="{2B5DB4EA-59C3-4397-9D33-5714709342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53" y="205"/>
                <a:ext cx="73" cy="56"/>
              </a:xfrm>
              <a:custGeom>
                <a:avLst/>
                <a:gdLst>
                  <a:gd name="T0" fmla="*/ 0 w 73"/>
                  <a:gd name="T1" fmla="*/ 14 h 56"/>
                  <a:gd name="T2" fmla="*/ 0 w 73"/>
                  <a:gd name="T3" fmla="*/ 28 h 56"/>
                  <a:gd name="T4" fmla="*/ 29 w 73"/>
                  <a:gd name="T5" fmla="*/ 55 h 56"/>
                  <a:gd name="T6" fmla="*/ 58 w 73"/>
                  <a:gd name="T7" fmla="*/ 42 h 56"/>
                  <a:gd name="T8" fmla="*/ 72 w 73"/>
                  <a:gd name="T9" fmla="*/ 14 h 56"/>
                  <a:gd name="T10" fmla="*/ 43 w 73"/>
                  <a:gd name="T11" fmla="*/ 0 h 56"/>
                  <a:gd name="T12" fmla="*/ 0 w 73"/>
                  <a:gd name="T13" fmla="*/ 14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6"/>
                  <a:gd name="T23" fmla="*/ 73 w 73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6">
                    <a:moveTo>
                      <a:pt x="0" y="14"/>
                    </a:moveTo>
                    <a:lnTo>
                      <a:pt x="0" y="28"/>
                    </a:lnTo>
                    <a:lnTo>
                      <a:pt x="29" y="55"/>
                    </a:lnTo>
                    <a:lnTo>
                      <a:pt x="58" y="42"/>
                    </a:lnTo>
                    <a:lnTo>
                      <a:pt x="72" y="14"/>
                    </a:lnTo>
                    <a:lnTo>
                      <a:pt x="43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44">
                <a:extLst>
                  <a:ext uri="{FF2B5EF4-FFF2-40B4-BE49-F238E27FC236}">
                    <a16:creationId xmlns:a16="http://schemas.microsoft.com/office/drawing/2014/main" id="{BEA6B0DE-C3A8-4F00-A036-CFB6BFED00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8" y="182"/>
                <a:ext cx="49" cy="83"/>
              </a:xfrm>
              <a:custGeom>
                <a:avLst/>
                <a:gdLst>
                  <a:gd name="T0" fmla="*/ 36 w 49"/>
                  <a:gd name="T1" fmla="*/ 82 h 83"/>
                  <a:gd name="T2" fmla="*/ 24 w 49"/>
                  <a:gd name="T3" fmla="*/ 82 h 83"/>
                  <a:gd name="T4" fmla="*/ 0 w 49"/>
                  <a:gd name="T5" fmla="*/ 49 h 83"/>
                  <a:gd name="T6" fmla="*/ 12 w 49"/>
                  <a:gd name="T7" fmla="*/ 17 h 83"/>
                  <a:gd name="T8" fmla="*/ 36 w 49"/>
                  <a:gd name="T9" fmla="*/ 0 h 83"/>
                  <a:gd name="T10" fmla="*/ 48 w 49"/>
                  <a:gd name="T11" fmla="*/ 33 h 83"/>
                  <a:gd name="T12" fmla="*/ 36 w 49"/>
                  <a:gd name="T13" fmla="*/ 82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"/>
                  <a:gd name="T22" fmla="*/ 0 h 83"/>
                  <a:gd name="T23" fmla="*/ 49 w 49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" h="83">
                    <a:moveTo>
                      <a:pt x="36" y="82"/>
                    </a:moveTo>
                    <a:lnTo>
                      <a:pt x="24" y="82"/>
                    </a:lnTo>
                    <a:lnTo>
                      <a:pt x="0" y="49"/>
                    </a:lnTo>
                    <a:lnTo>
                      <a:pt x="12" y="17"/>
                    </a:lnTo>
                    <a:lnTo>
                      <a:pt x="36" y="0"/>
                    </a:lnTo>
                    <a:lnTo>
                      <a:pt x="48" y="33"/>
                    </a:lnTo>
                    <a:lnTo>
                      <a:pt x="36" y="8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45">
                <a:extLst>
                  <a:ext uri="{FF2B5EF4-FFF2-40B4-BE49-F238E27FC236}">
                    <a16:creationId xmlns:a16="http://schemas.microsoft.com/office/drawing/2014/main" id="{994E39D0-845F-49D1-BC29-9C7A8A1D26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1" y="182"/>
                <a:ext cx="337" cy="83"/>
              </a:xfrm>
              <a:custGeom>
                <a:avLst/>
                <a:gdLst>
                  <a:gd name="T0" fmla="*/ 0 w 337"/>
                  <a:gd name="T1" fmla="*/ 27 h 83"/>
                  <a:gd name="T2" fmla="*/ 72 w 337"/>
                  <a:gd name="T3" fmla="*/ 0 h 83"/>
                  <a:gd name="T4" fmla="*/ 96 w 337"/>
                  <a:gd name="T5" fmla="*/ 54 h 83"/>
                  <a:gd name="T6" fmla="*/ 144 w 337"/>
                  <a:gd name="T7" fmla="*/ 27 h 83"/>
                  <a:gd name="T8" fmla="*/ 216 w 337"/>
                  <a:gd name="T9" fmla="*/ 82 h 83"/>
                  <a:gd name="T10" fmla="*/ 336 w 337"/>
                  <a:gd name="T11" fmla="*/ 2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7"/>
                  <a:gd name="T19" fmla="*/ 0 h 83"/>
                  <a:gd name="T20" fmla="*/ 337 w 337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7" h="83">
                    <a:moveTo>
                      <a:pt x="0" y="27"/>
                    </a:moveTo>
                    <a:lnTo>
                      <a:pt x="72" y="0"/>
                    </a:lnTo>
                    <a:lnTo>
                      <a:pt x="96" y="54"/>
                    </a:lnTo>
                    <a:lnTo>
                      <a:pt x="144" y="27"/>
                    </a:lnTo>
                    <a:lnTo>
                      <a:pt x="216" y="82"/>
                    </a:lnTo>
                    <a:lnTo>
                      <a:pt x="336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46">
                <a:extLst>
                  <a:ext uri="{FF2B5EF4-FFF2-40B4-BE49-F238E27FC236}">
                    <a16:creationId xmlns:a16="http://schemas.microsoft.com/office/drawing/2014/main" id="{39ACA0AC-E03A-46F7-8E15-61857A783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0" y="250"/>
                <a:ext cx="157" cy="250"/>
              </a:xfrm>
              <a:custGeom>
                <a:avLst/>
                <a:gdLst>
                  <a:gd name="T0" fmla="*/ 0 w 115"/>
                  <a:gd name="T1" fmla="*/ 0 h 297"/>
                  <a:gd name="T2" fmla="*/ 29 w 115"/>
                  <a:gd name="T3" fmla="*/ 66 h 297"/>
                  <a:gd name="T4" fmla="*/ 44 w 115"/>
                  <a:gd name="T5" fmla="*/ 70 h 297"/>
                  <a:gd name="T6" fmla="*/ 131 w 115"/>
                  <a:gd name="T7" fmla="*/ 82 h 297"/>
                  <a:gd name="T8" fmla="*/ 78 w 115"/>
                  <a:gd name="T9" fmla="*/ 182 h 297"/>
                  <a:gd name="T10" fmla="*/ 156 w 115"/>
                  <a:gd name="T11" fmla="*/ 182 h 297"/>
                  <a:gd name="T12" fmla="*/ 131 w 115"/>
                  <a:gd name="T13" fmla="*/ 249 h 297"/>
                  <a:gd name="T14" fmla="*/ 0 w 115"/>
                  <a:gd name="T15" fmla="*/ 0 h 2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5"/>
                  <a:gd name="T25" fmla="*/ 0 h 297"/>
                  <a:gd name="T26" fmla="*/ 115 w 115"/>
                  <a:gd name="T27" fmla="*/ 297 h 2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5" h="297">
                    <a:moveTo>
                      <a:pt x="0" y="0"/>
                    </a:moveTo>
                    <a:lnTo>
                      <a:pt x="21" y="78"/>
                    </a:lnTo>
                    <a:lnTo>
                      <a:pt x="32" y="83"/>
                    </a:lnTo>
                    <a:lnTo>
                      <a:pt x="96" y="97"/>
                    </a:lnTo>
                    <a:lnTo>
                      <a:pt x="57" y="216"/>
                    </a:lnTo>
                    <a:lnTo>
                      <a:pt x="114" y="216"/>
                    </a:lnTo>
                    <a:lnTo>
                      <a:pt x="96" y="29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chemeClr val="tx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47">
                <a:extLst>
                  <a:ext uri="{FF2B5EF4-FFF2-40B4-BE49-F238E27FC236}">
                    <a16:creationId xmlns:a16="http://schemas.microsoft.com/office/drawing/2014/main" id="{EADC161F-5762-48C5-B594-A3D0BDDE60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3" y="250"/>
                <a:ext cx="91" cy="227"/>
              </a:xfrm>
              <a:custGeom>
                <a:avLst/>
                <a:gdLst>
                  <a:gd name="T0" fmla="*/ 0 w 121"/>
                  <a:gd name="T1" fmla="*/ 0 h 303"/>
                  <a:gd name="T2" fmla="*/ 17 w 121"/>
                  <a:gd name="T3" fmla="*/ 60 h 303"/>
                  <a:gd name="T4" fmla="*/ 26 w 121"/>
                  <a:gd name="T5" fmla="*/ 64 h 303"/>
                  <a:gd name="T6" fmla="*/ 76 w 121"/>
                  <a:gd name="T7" fmla="*/ 74 h 303"/>
                  <a:gd name="T8" fmla="*/ 45 w 121"/>
                  <a:gd name="T9" fmla="*/ 165 h 303"/>
                  <a:gd name="T10" fmla="*/ 90 w 121"/>
                  <a:gd name="T11" fmla="*/ 165 h 303"/>
                  <a:gd name="T12" fmla="*/ 76 w 121"/>
                  <a:gd name="T13" fmla="*/ 226 h 3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303"/>
                  <a:gd name="T23" fmla="*/ 121 w 121"/>
                  <a:gd name="T24" fmla="*/ 303 h 30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303">
                    <a:moveTo>
                      <a:pt x="0" y="0"/>
                    </a:moveTo>
                    <a:lnTo>
                      <a:pt x="22" y="80"/>
                    </a:lnTo>
                    <a:lnTo>
                      <a:pt x="34" y="85"/>
                    </a:lnTo>
                    <a:lnTo>
                      <a:pt x="101" y="99"/>
                    </a:lnTo>
                    <a:lnTo>
                      <a:pt x="60" y="220"/>
                    </a:lnTo>
                    <a:lnTo>
                      <a:pt x="120" y="220"/>
                    </a:lnTo>
                    <a:lnTo>
                      <a:pt x="101" y="30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48">
                <a:extLst>
                  <a:ext uri="{FF2B5EF4-FFF2-40B4-BE49-F238E27FC236}">
                    <a16:creationId xmlns:a16="http://schemas.microsoft.com/office/drawing/2014/main" id="{82AC821B-C946-4B5F-892C-525E378F38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13" y="227"/>
                <a:ext cx="23" cy="68"/>
              </a:xfrm>
              <a:custGeom>
                <a:avLst/>
                <a:gdLst>
                  <a:gd name="T0" fmla="*/ 0 w 73"/>
                  <a:gd name="T1" fmla="*/ 0 h 56"/>
                  <a:gd name="T2" fmla="*/ 15 w 73"/>
                  <a:gd name="T3" fmla="*/ 21 h 56"/>
                  <a:gd name="T4" fmla="*/ 15 w 73"/>
                  <a:gd name="T5" fmla="*/ 44 h 56"/>
                  <a:gd name="T6" fmla="*/ 23 w 73"/>
                  <a:gd name="T7" fmla="*/ 67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9753141-0711-4013-A173-E8812B113AB1}"/>
                </a:ext>
              </a:extLst>
            </p:cNvPr>
            <p:cNvSpPr>
              <a:spLocks noChangeAspect="1"/>
            </p:cNvSpPr>
            <p:nvPr/>
          </p:nvSpPr>
          <p:spPr bwMode="auto">
            <a:xfrm rot="18231045" flipH="1">
              <a:off x="291" y="478"/>
              <a:ext cx="385" cy="605"/>
            </a:xfrm>
            <a:custGeom>
              <a:avLst/>
              <a:gdLst>
                <a:gd name="T0" fmla="*/ 198 w 769"/>
                <a:gd name="T1" fmla="*/ 604 h 1208"/>
                <a:gd name="T2" fmla="*/ 176 w 769"/>
                <a:gd name="T3" fmla="*/ 604 h 1208"/>
                <a:gd name="T4" fmla="*/ 35 w 769"/>
                <a:gd name="T5" fmla="*/ 473 h 1208"/>
                <a:gd name="T6" fmla="*/ 41 w 769"/>
                <a:gd name="T7" fmla="*/ 470 h 1208"/>
                <a:gd name="T8" fmla="*/ 0 w 769"/>
                <a:gd name="T9" fmla="*/ 288 h 1208"/>
                <a:gd name="T10" fmla="*/ 35 w 769"/>
                <a:gd name="T11" fmla="*/ 223 h 1208"/>
                <a:gd name="T12" fmla="*/ 34 w 769"/>
                <a:gd name="T13" fmla="*/ 214 h 1208"/>
                <a:gd name="T14" fmla="*/ 24 w 769"/>
                <a:gd name="T15" fmla="*/ 131 h 1208"/>
                <a:gd name="T16" fmla="*/ 20 w 769"/>
                <a:gd name="T17" fmla="*/ 126 h 1208"/>
                <a:gd name="T18" fmla="*/ 47 w 769"/>
                <a:gd name="T19" fmla="*/ 66 h 1208"/>
                <a:gd name="T20" fmla="*/ 106 w 769"/>
                <a:gd name="T21" fmla="*/ 26 h 1208"/>
                <a:gd name="T22" fmla="*/ 198 w 769"/>
                <a:gd name="T23" fmla="*/ 0 h 1208"/>
                <a:gd name="T24" fmla="*/ 268 w 769"/>
                <a:gd name="T25" fmla="*/ 26 h 1208"/>
                <a:gd name="T26" fmla="*/ 339 w 769"/>
                <a:gd name="T27" fmla="*/ 118 h 1208"/>
                <a:gd name="T28" fmla="*/ 350 w 769"/>
                <a:gd name="T29" fmla="*/ 144 h 1208"/>
                <a:gd name="T30" fmla="*/ 327 w 769"/>
                <a:gd name="T31" fmla="*/ 236 h 1208"/>
                <a:gd name="T32" fmla="*/ 362 w 769"/>
                <a:gd name="T33" fmla="*/ 262 h 1208"/>
                <a:gd name="T34" fmla="*/ 384 w 769"/>
                <a:gd name="T35" fmla="*/ 341 h 1208"/>
                <a:gd name="T36" fmla="*/ 384 w 769"/>
                <a:gd name="T37" fmla="*/ 407 h 1208"/>
                <a:gd name="T38" fmla="*/ 362 w 769"/>
                <a:gd name="T39" fmla="*/ 447 h 1208"/>
                <a:gd name="T40" fmla="*/ 339 w 769"/>
                <a:gd name="T41" fmla="*/ 499 h 1208"/>
                <a:gd name="T42" fmla="*/ 268 w 769"/>
                <a:gd name="T43" fmla="*/ 539 h 1208"/>
                <a:gd name="T44" fmla="*/ 198 w 769"/>
                <a:gd name="T45" fmla="*/ 604 h 1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69"/>
                <a:gd name="T70" fmla="*/ 0 h 1208"/>
                <a:gd name="T71" fmla="*/ 769 w 769"/>
                <a:gd name="T72" fmla="*/ 1208 h 1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69" h="1208">
                  <a:moveTo>
                    <a:pt x="396" y="1207"/>
                  </a:moveTo>
                  <a:lnTo>
                    <a:pt x="351" y="1207"/>
                  </a:lnTo>
                  <a:lnTo>
                    <a:pt x="70" y="944"/>
                  </a:lnTo>
                  <a:lnTo>
                    <a:pt x="82" y="938"/>
                  </a:lnTo>
                  <a:lnTo>
                    <a:pt x="0" y="576"/>
                  </a:lnTo>
                  <a:lnTo>
                    <a:pt x="70" y="445"/>
                  </a:lnTo>
                  <a:lnTo>
                    <a:pt x="67" y="428"/>
                  </a:lnTo>
                  <a:lnTo>
                    <a:pt x="48" y="261"/>
                  </a:lnTo>
                  <a:lnTo>
                    <a:pt x="39" y="252"/>
                  </a:lnTo>
                  <a:lnTo>
                    <a:pt x="94" y="132"/>
                  </a:lnTo>
                  <a:lnTo>
                    <a:pt x="211" y="52"/>
                  </a:lnTo>
                  <a:lnTo>
                    <a:pt x="396" y="0"/>
                  </a:lnTo>
                  <a:lnTo>
                    <a:pt x="535" y="52"/>
                  </a:lnTo>
                  <a:lnTo>
                    <a:pt x="677" y="236"/>
                  </a:lnTo>
                  <a:lnTo>
                    <a:pt x="699" y="288"/>
                  </a:lnTo>
                  <a:lnTo>
                    <a:pt x="653" y="472"/>
                  </a:lnTo>
                  <a:lnTo>
                    <a:pt x="723" y="524"/>
                  </a:lnTo>
                  <a:lnTo>
                    <a:pt x="768" y="681"/>
                  </a:lnTo>
                  <a:lnTo>
                    <a:pt x="768" y="812"/>
                  </a:lnTo>
                  <a:lnTo>
                    <a:pt x="723" y="892"/>
                  </a:lnTo>
                  <a:lnTo>
                    <a:pt x="677" y="996"/>
                  </a:lnTo>
                  <a:lnTo>
                    <a:pt x="535" y="1076"/>
                  </a:lnTo>
                  <a:lnTo>
                    <a:pt x="396" y="1207"/>
                  </a:lnTo>
                </a:path>
              </a:pathLst>
            </a:custGeom>
            <a:gradFill rotWithShape="0">
              <a:gsLst>
                <a:gs pos="0">
                  <a:srgbClr val="FDFED5"/>
                </a:gs>
                <a:gs pos="100000">
                  <a:srgbClr val="FCFEB9"/>
                </a:gs>
              </a:gsLst>
              <a:path path="rect">
                <a:fillToRect l="50000" t="50000" r="50000" b="50000"/>
              </a:path>
            </a:gradFill>
            <a:ln w="25400" cap="rnd" cmpd="sng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385301A7-3440-4AF2-ACB1-8D3DD016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" y="0"/>
              <a:ext cx="136" cy="771"/>
            </a:xfrm>
            <a:custGeom>
              <a:avLst/>
              <a:gdLst>
                <a:gd name="T0" fmla="*/ 0 w 136"/>
                <a:gd name="T1" fmla="*/ 771 h 771"/>
                <a:gd name="T2" fmla="*/ 91 w 136"/>
                <a:gd name="T3" fmla="*/ 409 h 771"/>
                <a:gd name="T4" fmla="*/ 136 w 136"/>
                <a:gd name="T5" fmla="*/ 0 h 771"/>
                <a:gd name="T6" fmla="*/ 0 60000 65536"/>
                <a:gd name="T7" fmla="*/ 0 60000 65536"/>
                <a:gd name="T8" fmla="*/ 0 60000 65536"/>
                <a:gd name="T9" fmla="*/ 0 w 136"/>
                <a:gd name="T10" fmla="*/ 0 h 771"/>
                <a:gd name="T11" fmla="*/ 136 w 136"/>
                <a:gd name="T12" fmla="*/ 771 h 7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771">
                  <a:moveTo>
                    <a:pt x="0" y="771"/>
                  </a:moveTo>
                  <a:cubicBezTo>
                    <a:pt x="34" y="654"/>
                    <a:pt x="68" y="537"/>
                    <a:pt x="91" y="409"/>
                  </a:cubicBezTo>
                  <a:cubicBezTo>
                    <a:pt x="114" y="281"/>
                    <a:pt x="125" y="140"/>
                    <a:pt x="136" y="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" name="Group 51">
              <a:extLst>
                <a:ext uri="{FF2B5EF4-FFF2-40B4-BE49-F238E27FC236}">
                  <a16:creationId xmlns:a16="http://schemas.microsoft.com/office/drawing/2014/main" id="{25520D63-9883-467E-8C2A-095EFCC3AF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52"/>
              <a:ext cx="409" cy="454"/>
              <a:chOff x="0" y="0"/>
              <a:chExt cx="409" cy="454"/>
            </a:xfrm>
          </p:grpSpPr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4E86C832-ECDC-4174-B8BD-DA24E8319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37"/>
                <a:ext cx="227" cy="317"/>
              </a:xfrm>
              <a:custGeom>
                <a:avLst/>
                <a:gdLst>
                  <a:gd name="T0" fmla="*/ 227 w 227"/>
                  <a:gd name="T1" fmla="*/ 0 h 317"/>
                  <a:gd name="T2" fmla="*/ 91 w 227"/>
                  <a:gd name="T3" fmla="*/ 226 h 317"/>
                  <a:gd name="T4" fmla="*/ 0 w 227"/>
                  <a:gd name="T5" fmla="*/ 317 h 317"/>
                  <a:gd name="T6" fmla="*/ 0 60000 65536"/>
                  <a:gd name="T7" fmla="*/ 0 60000 65536"/>
                  <a:gd name="T8" fmla="*/ 0 60000 65536"/>
                  <a:gd name="T9" fmla="*/ 0 w 227"/>
                  <a:gd name="T10" fmla="*/ 0 h 317"/>
                  <a:gd name="T11" fmla="*/ 227 w 227"/>
                  <a:gd name="T12" fmla="*/ 317 h 3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" h="317">
                    <a:moveTo>
                      <a:pt x="227" y="0"/>
                    </a:moveTo>
                    <a:cubicBezTo>
                      <a:pt x="178" y="86"/>
                      <a:pt x="129" y="173"/>
                      <a:pt x="91" y="226"/>
                    </a:cubicBezTo>
                    <a:cubicBezTo>
                      <a:pt x="53" y="279"/>
                      <a:pt x="26" y="298"/>
                      <a:pt x="0" y="317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CE339FE3-0F05-4ADD-B72C-72CAAEA8D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" y="0"/>
                <a:ext cx="182" cy="159"/>
              </a:xfrm>
              <a:custGeom>
                <a:avLst/>
                <a:gdLst>
                  <a:gd name="T0" fmla="*/ 182 w 182"/>
                  <a:gd name="T1" fmla="*/ 23 h 159"/>
                  <a:gd name="T2" fmla="*/ 91 w 182"/>
                  <a:gd name="T3" fmla="*/ 23 h 159"/>
                  <a:gd name="T4" fmla="*/ 0 w 182"/>
                  <a:gd name="T5" fmla="*/ 159 h 159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159"/>
                  <a:gd name="T11" fmla="*/ 182 w 182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159">
                    <a:moveTo>
                      <a:pt x="182" y="23"/>
                    </a:moveTo>
                    <a:cubicBezTo>
                      <a:pt x="151" y="11"/>
                      <a:pt x="121" y="0"/>
                      <a:pt x="91" y="23"/>
                    </a:cubicBezTo>
                    <a:cubicBezTo>
                      <a:pt x="61" y="46"/>
                      <a:pt x="30" y="102"/>
                      <a:pt x="0" y="159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" name="AutoShape 54">
              <a:extLst>
                <a:ext uri="{FF2B5EF4-FFF2-40B4-BE49-F238E27FC236}">
                  <a16:creationId xmlns:a16="http://schemas.microsoft.com/office/drawing/2014/main" id="{BF8CAA1C-2506-4BA4-921D-D108C4E9A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88903">
              <a:off x="498" y="36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AutoShape 55">
              <a:extLst>
                <a:ext uri="{FF2B5EF4-FFF2-40B4-BE49-F238E27FC236}">
                  <a16:creationId xmlns:a16="http://schemas.microsoft.com/office/drawing/2014/main" id="{D959A3BE-30FB-4DE0-B8AD-E69A77E29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29063">
              <a:off x="226" y="317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AutoShape 56">
              <a:extLst>
                <a:ext uri="{FF2B5EF4-FFF2-40B4-BE49-F238E27FC236}">
                  <a16:creationId xmlns:a16="http://schemas.microsoft.com/office/drawing/2014/main" id="{61C2F62D-43C0-4985-AC3C-49CEF63F9D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7495">
              <a:off x="46" y="454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AutoShape 57">
              <a:extLst>
                <a:ext uri="{FF2B5EF4-FFF2-40B4-BE49-F238E27FC236}">
                  <a16:creationId xmlns:a16="http://schemas.microsoft.com/office/drawing/2014/main" id="{CF98039C-A019-48E2-ACE3-66B18C1960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91" y="86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AutoShape 58">
              <a:extLst>
                <a:ext uri="{FF2B5EF4-FFF2-40B4-BE49-F238E27FC236}">
                  <a16:creationId xmlns:a16="http://schemas.microsoft.com/office/drawing/2014/main" id="{61644FBC-FAEF-41E6-8C2E-5C3895C48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8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" name="Text Box 59">
            <a:extLst>
              <a:ext uri="{FF2B5EF4-FFF2-40B4-BE49-F238E27FC236}">
                <a16:creationId xmlns:a16="http://schemas.microsoft.com/office/drawing/2014/main" id="{E62DEC75-6E89-4AA6-8BAF-8AAF470AF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449" y="2078444"/>
            <a:ext cx="2447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000" b="0">
                <a:ea typeface="HG丸ｺﾞｼｯｸM-PRO" pitchFamily="1" charset="-128"/>
              </a:rPr>
              <a:t>粗粒度把持牢固，消耗慢</a:t>
            </a:r>
            <a:endParaRPr lang="en-US" sz="2000" b="0">
              <a:ea typeface="HG丸ｺﾞｼｯｸM-PRO" pitchFamily="1" charset="-128"/>
            </a:endParaRPr>
          </a:p>
        </p:txBody>
      </p:sp>
      <p:sp>
        <p:nvSpPr>
          <p:cNvPr id="63" name="Text Box 60">
            <a:extLst>
              <a:ext uri="{FF2B5EF4-FFF2-40B4-BE49-F238E27FC236}">
                <a16:creationId xmlns:a16="http://schemas.microsoft.com/office/drawing/2014/main" id="{F1116ED7-3F3A-40EE-A44F-C575EFE9E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62" y="4237444"/>
            <a:ext cx="34559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ja-JP" altLang="en-US" sz="2000" b="0">
                <a:ea typeface="HG丸ｺﾞｼｯｸM-PRO" pitchFamily="1" charset="-128"/>
              </a:rPr>
              <a:t>细粒度磨料把持牢固程度低，所以，去除效率低，单次切深小。</a:t>
            </a:r>
            <a:endParaRPr lang="en-US" sz="2000" b="0">
              <a:ea typeface="HG丸ｺﾞｼｯｸM-PRO" pitchFamily="1" charset="-128"/>
            </a:endParaRPr>
          </a:p>
        </p:txBody>
      </p:sp>
      <p:sp>
        <p:nvSpPr>
          <p:cNvPr id="64" name="AutoShape 61">
            <a:extLst>
              <a:ext uri="{FF2B5EF4-FFF2-40B4-BE49-F238E27FC236}">
                <a16:creationId xmlns:a16="http://schemas.microsoft.com/office/drawing/2014/main" id="{4D01FF6B-795C-4F68-949E-8303B9E2B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374" y="2365782"/>
            <a:ext cx="360363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62">
            <a:extLst>
              <a:ext uri="{FF2B5EF4-FFF2-40B4-BE49-F238E27FC236}">
                <a16:creationId xmlns:a16="http://schemas.microsoft.com/office/drawing/2014/main" id="{C79F8B13-C7D6-45F0-B97A-6DD33000F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737" y="2278469"/>
            <a:ext cx="1368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ja-JP" altLang="en-US" sz="2800">
                <a:solidFill>
                  <a:srgbClr val="FF3300"/>
                </a:solidFill>
                <a:ea typeface="HGP創英角ﾎﾟｯﾌﾟ体" pitchFamily="2" charset="-128"/>
              </a:rPr>
              <a:t>长寿命</a:t>
            </a:r>
          </a:p>
        </p:txBody>
      </p:sp>
      <p:sp>
        <p:nvSpPr>
          <p:cNvPr id="66" name="Text Box 63">
            <a:extLst>
              <a:ext uri="{FF2B5EF4-FFF2-40B4-BE49-F238E27FC236}">
                <a16:creationId xmlns:a16="http://schemas.microsoft.com/office/drawing/2014/main" id="{1CA38AAE-3B44-4509-88CC-9F9448F0D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462" y="5174069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3300"/>
                </a:solidFill>
                <a:ea typeface="HGP創英角ﾎﾟｯﾌﾟ体" pitchFamily="2" charset="-128"/>
              </a:rPr>
              <a:t>表面光洁度好</a:t>
            </a:r>
            <a:endParaRPr lang="en-US" sz="2800">
              <a:solidFill>
                <a:srgbClr val="FF3300"/>
              </a:solidFill>
              <a:ea typeface="HGP創英角ﾎﾟｯﾌﾟ体" pitchFamily="2" charset="-128"/>
            </a:endParaRPr>
          </a:p>
        </p:txBody>
      </p:sp>
      <p:sp>
        <p:nvSpPr>
          <p:cNvPr id="67" name="AutoShape 64">
            <a:extLst>
              <a:ext uri="{FF2B5EF4-FFF2-40B4-BE49-F238E27FC236}">
                <a16:creationId xmlns:a16="http://schemas.microsoft.com/office/drawing/2014/main" id="{920E45A3-A18B-48A5-9844-7467EFCB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224" y="5318532"/>
            <a:ext cx="360363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Text Box 65">
            <a:extLst>
              <a:ext uri="{FF2B5EF4-FFF2-40B4-BE49-F238E27FC236}">
                <a16:creationId xmlns:a16="http://schemas.microsoft.com/office/drawing/2014/main" id="{ABEEFDA3-AAB6-4652-9180-FE7BC6584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324" y="1548219"/>
            <a:ext cx="7850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ea typeface="HG創英角ﾎﾟｯﾌﾟ体" pitchFamily="1" charset="-128"/>
              </a:rPr>
              <a:t>磨料粒度对硅片磨削的影响</a:t>
            </a:r>
            <a:endParaRPr lang="ja-JP" altLang="en-US" sz="2400">
              <a:effectLst>
                <a:outerShdw blurRad="38100" dist="38100" dir="2700000" algn="tl">
                  <a:srgbClr val="C0C0C0"/>
                </a:outerShdw>
              </a:effectLst>
              <a:ea typeface="HG創英角ﾎﾟｯﾌﾟ体" pitchFamily="1" charset="-128"/>
            </a:endParaRPr>
          </a:p>
        </p:txBody>
      </p:sp>
      <p:sp>
        <p:nvSpPr>
          <p:cNvPr id="70" name="Rectangle 67">
            <a:extLst>
              <a:ext uri="{FF2B5EF4-FFF2-40B4-BE49-F238E27FC236}">
                <a16:creationId xmlns:a16="http://schemas.microsoft.com/office/drawing/2014/main" id="{D2A2FCDF-6B1E-4C54-8E6D-413CB22A2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1040219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868556D-33DA-4796-9B4B-D27ED80DCCB1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162671089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6B4F66D-1AD3-480C-AC52-B813A8C85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373" y="1429157"/>
            <a:ext cx="59769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zh-CN" altLang="en-US" sz="2800" b="0">
                <a:latin typeface="宋体" pitchFamily="2" charset="-122"/>
              </a:rPr>
              <a:t>磨料粒度对硅片磨削效果的影响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0FDA860-4A45-44A1-B700-9CC488447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1933982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solidFill>
            <a:srgbClr val="3872C8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4A7247E8-FFCF-4CD8-A334-202515F19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2726144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E950CE3D-F59F-496F-962D-C0ACE2EE2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6" y="1940332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</a:t>
            </a:r>
            <a:r>
              <a:rPr lang="zh-CN" altLang="en-US" sz="2000">
                <a:solidFill>
                  <a:schemeClr val="bg1"/>
                </a:solidFill>
              </a:rPr>
              <a:t>粒度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FCB8301C-2CAA-470F-9B09-529A1A118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6" y="2726144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 </a:t>
            </a:r>
            <a:r>
              <a:rPr lang="zh-CN" altLang="en-US" sz="2000">
                <a:solidFill>
                  <a:schemeClr val="bg1"/>
                </a:solidFill>
              </a:rPr>
              <a:t>寿命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3141D993-D866-4CD5-BA3D-2D6881BA5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3518307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F7AD921-26CD-4020-81E9-10E5424B0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398" y="3518307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</a:rPr>
              <a:t>进给速率  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D51431F4-7E39-4904-B5F8-11D81C594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4310469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90BCAD48-6BA5-4817-A235-9D06D612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398" y="4310469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+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磨削力  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0F999292-8355-46AD-B81F-1B12DF42C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198" y="5069294"/>
            <a:ext cx="2592388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C34DBC1D-8BC4-42F1-BE22-2DF8E0F42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636" y="5069294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+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光洁度 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98806CB-DF12-4A2F-B93E-D580FFD5B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2040344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细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97531470-C5CE-438F-9B08-A75AE681A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2054632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粗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EA467106-CB23-47C3-BFEB-D59D81B6C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2808694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短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80C25484-4670-4BE6-9113-D268C65C3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573" y="3626257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8AAE37BC-5B93-4EB5-870C-C8D138CF8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4429532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FC54D762-4A63-4E66-A477-DF0947256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936" y="513596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高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F7E7BDC4-EB3B-4AE2-81BD-000E4CBDF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284361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长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6994EA6A-A304-47C9-A566-B8F9328B7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363736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4B2BD8F6-FC4A-4EC2-B19C-1A34787D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4429532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EDC94365-E276-4FBF-A19A-CF2E3DF11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023" y="5182007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低</a:t>
            </a:r>
          </a:p>
        </p:txBody>
      </p:sp>
      <p:pic>
        <p:nvPicPr>
          <p:cNvPr id="27" name="Picture 24">
            <a:extLst>
              <a:ext uri="{FF2B5EF4-FFF2-40B4-BE49-F238E27FC236}">
                <a16:creationId xmlns:a16="http://schemas.microsoft.com/office/drawing/2014/main" id="{19D29B2F-CDC3-4EFE-AEA8-CC948863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11" y="5666194"/>
            <a:ext cx="1638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5">
            <a:extLst>
              <a:ext uri="{FF2B5EF4-FFF2-40B4-BE49-F238E27FC236}">
                <a16:creationId xmlns:a16="http://schemas.microsoft.com/office/drawing/2014/main" id="{6EB0B12B-25DB-41DA-8D9E-1935F7287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848" y="5848757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翘曲度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27E0CBF7-E645-477C-A77B-9E21E910A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586" y="5915432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小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BD92277D-8CA8-4868-965B-C47C571D1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673" y="5961469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大</a:t>
            </a:r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684A5BB2-B9F4-42D6-8D09-8D59BCA58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5843994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C9C625B5-21A8-4960-85CA-F45F2CDB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895757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金刚石的粒度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FC73BA51-13C5-4588-84CD-AB47618DE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6" y="5823357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</a:rPr>
              <a:t>翘曲度     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3BB3D66-0970-4748-A6C6-E7C870C2D447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08344720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31F3A836-3DD0-4E0E-801A-7560C961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084" y="1461291"/>
            <a:ext cx="7543800" cy="53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19710" indent="-219710" algn="l" defTabSz="876300" rtl="0" eaLnBrk="1" latinLnBrk="0" hangingPunct="1">
              <a:lnSpc>
                <a:spcPct val="90000"/>
              </a:lnSpc>
              <a:spcBef>
                <a:spcPct val="192000"/>
              </a:spcBef>
              <a:buFont typeface="Arial" panose="020B0604020202020204" pitchFamily="34" charset="0"/>
              <a:buChar char="•"/>
              <a:defRPr sz="26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53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9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35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16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919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4797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86125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23640" indent="-219710" algn="l" defTabSz="876300" rtl="0" eaLnBrk="1" latinLnBrk="0" hangingPunct="1">
              <a:lnSpc>
                <a:spcPct val="90000"/>
              </a:lnSpc>
              <a:spcBef>
                <a:spcPct val="96000"/>
              </a:spcBef>
              <a:buFont typeface="Arial" panose="020B0604020202020204" pitchFamily="34" charset="0"/>
              <a:buChar char="•"/>
              <a:defRPr sz="1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800">
                <a:latin typeface="宋体" pitchFamily="2" charset="-122"/>
              </a:rPr>
              <a:t>砂轮浓度，即砂轮中金刚石的浓度</a:t>
            </a:r>
            <a:r>
              <a:rPr lang="zh-CN" altLang="en-US">
                <a:latin typeface="宋体" pitchFamily="2" charset="-122"/>
              </a:rPr>
              <a:t>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828987-9B1F-4351-93A6-8EB15581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822" y="3579016"/>
            <a:ext cx="77724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zh-CN" altLang="en-US" sz="2000" b="0">
                <a:latin typeface="Tahoma" pitchFamily="34" charset="0"/>
                <a:ea typeface="HG丸ｺﾞｼｯｸM-PRO" pitchFamily="1" charset="-128"/>
              </a:rPr>
              <a:t>不同浓度的磨硅片砂轮表面</a:t>
            </a:r>
            <a:endParaRPr lang="en-US" sz="2000" b="0">
              <a:latin typeface="Tahoma" pitchFamily="34" charset="0"/>
              <a:ea typeface="HG丸ｺﾞｼｯｸM-PRO" pitchFamily="1" charset="-128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93BB616-233C-4FAD-BC46-9E5914FA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22" y="4387053"/>
            <a:ext cx="26654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E166CAC-E588-4C69-9101-F23A0A0A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47" y="4387053"/>
            <a:ext cx="26654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41E671D-E14D-4089-BB6C-DCCA6C1A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59" y="4387053"/>
            <a:ext cx="266065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A71464BD-CFEB-4CC5-8D15-4F862CD4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284" y="4028278"/>
            <a:ext cx="806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浓度</a:t>
            </a:r>
            <a:r>
              <a:rPr lang="ja-JP" alt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50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B2DE004D-C7DD-4D1B-96A0-6FE8EBD4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597" y="4028278"/>
            <a:ext cx="806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浓度</a:t>
            </a:r>
            <a:r>
              <a:rPr lang="ja-JP" alt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75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C5379A24-AA54-40A9-94F7-0FFC4AEB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322" y="4028278"/>
            <a:ext cx="895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ja-JP" alt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浓度 </a:t>
            </a:r>
            <a:r>
              <a:rPr lang="en-US" sz="14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100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88E41E8-C825-49BC-8DC0-C7586A2DC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547" y="1923253"/>
            <a:ext cx="75438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按标准规定：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   每立方厘米中含磨料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2.2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克拉，浓度为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50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；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   每立方厘米中含磨料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3.3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克拉，浓度为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75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；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   每立方厘米中含磨料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4.4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克拉，浓度为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100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；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   每立方厘米中含磨料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5.5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克拉，浓度为</a:t>
            </a:r>
            <a:r>
              <a:rPr lang="en-US" sz="2000" b="0" dirty="0">
                <a:solidFill>
                  <a:schemeClr val="hlink"/>
                </a:solidFill>
                <a:latin typeface="宋体" pitchFamily="2" charset="-122"/>
              </a:rPr>
              <a:t>125</a:t>
            </a:r>
            <a:r>
              <a:rPr lang="zh-CN" altLang="en-US" sz="2000" b="0" dirty="0">
                <a:solidFill>
                  <a:schemeClr val="hlink"/>
                </a:solidFill>
                <a:latin typeface="宋体" pitchFamily="2" charset="-122"/>
              </a:rPr>
              <a:t>；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3200" b="0" dirty="0">
                <a:latin typeface="宋体" pitchFamily="2" charset="-122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607B2-1708-4D96-9CFC-49590EB8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59" y="958053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金刚石的浓度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6763AA-9305-4B43-8E05-A9AF3541244F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358507919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A69FE88-B7CC-4504-B79C-28F690FFF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348" y="1502182"/>
            <a:ext cx="6626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400">
                <a:latin typeface="宋体" pitchFamily="2" charset="-122"/>
              </a:rPr>
              <a:t>  </a:t>
            </a:r>
            <a:r>
              <a:rPr lang="zh-CN" altLang="en-US" sz="2400">
                <a:latin typeface="宋体" pitchFamily="2" charset="-122"/>
              </a:rPr>
              <a:t>金刚石浓度对硅片磨削效果的影响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12F930C-067C-4CC7-A339-28E1BA6CD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2129244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solidFill>
            <a:srgbClr val="3872C8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C15D65CA-5C4A-4D0F-B6A0-E2869FE2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2981732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C0769E0-1C3C-4F2B-A6F3-C4FE51E1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6" y="2135594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</a:t>
            </a:r>
            <a:r>
              <a:rPr lang="zh-CN" altLang="en-US" sz="2000">
                <a:solidFill>
                  <a:schemeClr val="bg1"/>
                </a:solidFill>
              </a:rPr>
              <a:t>浓度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ED0B47E9-2405-42DC-AB76-F0701455D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6" y="2981732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 </a:t>
            </a:r>
            <a:r>
              <a:rPr lang="zh-CN" altLang="en-US" sz="2000">
                <a:solidFill>
                  <a:schemeClr val="bg1"/>
                </a:solidFill>
              </a:rPr>
              <a:t>寿命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D326B415-7CA7-41DE-92FF-9C8C9F104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3745319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8C4E485-D5BB-489C-AF79-1491BBE0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961" y="3734207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</a:t>
            </a:r>
            <a:r>
              <a:rPr lang="zh-CN" altLang="en-US" sz="2000">
                <a:solidFill>
                  <a:schemeClr val="bg1"/>
                </a:solidFill>
              </a:rPr>
              <a:t>进给速率  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1F1F995A-A686-4C60-8F14-6A3EFDF2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4520019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85004005-9626-42AF-A0DA-9FADE13B7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961" y="4520019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磨削力  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F69AB341-F6A7-4B6D-8DD4-B0C911D0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61" y="5318532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329DA492-EE52-40F3-B24F-5FCE886F3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961" y="5318532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+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</a:t>
            </a:r>
            <a:r>
              <a:rPr lang="zh-CN" altLang="en-US" sz="2000">
                <a:solidFill>
                  <a:schemeClr val="bg1"/>
                </a:solidFill>
              </a:rPr>
              <a:t>光洁度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9D45AA5-500B-479D-AF45-D0053776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2235607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低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5E256958-5EEE-4097-B83D-7EA14BFC9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2249894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高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783A321E-8B08-4168-B7F9-15FD823F4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3064282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短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858B3A10-3A0C-4AD6-849D-A43465DE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573" y="3842157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低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ADD1685-A747-497C-901A-E868BD21B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4639082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小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055D18C1-FD3A-4A42-8620-8A9EF2E47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698" y="5385207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大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F72AA727-C752-4F7C-895A-3E4B82F98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3099207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长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4440B606-C213-4874-9DE4-642F6B41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385326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高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BAB75683-B33E-460E-BA0F-F0C744553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4639082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242008EA-8F23-4F65-9CC6-F2218DAAE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786" y="5431244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pic>
        <p:nvPicPr>
          <p:cNvPr id="27" name="Picture 24">
            <a:extLst>
              <a:ext uri="{FF2B5EF4-FFF2-40B4-BE49-F238E27FC236}">
                <a16:creationId xmlns:a16="http://schemas.microsoft.com/office/drawing/2014/main" id="{FAAB33EE-59A4-45B3-AF3E-991DA4AE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11" y="5750332"/>
            <a:ext cx="19431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25">
            <a:extLst>
              <a:ext uri="{FF2B5EF4-FFF2-40B4-BE49-F238E27FC236}">
                <a16:creationId xmlns:a16="http://schemas.microsoft.com/office/drawing/2014/main" id="{F3BFC6F7-3092-4018-8EAC-BFA0A5799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848" y="5848757"/>
            <a:ext cx="2592388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728FDBA0-F657-4B4B-9EE5-9F048ABA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848" y="5828119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</a:t>
            </a:r>
            <a:r>
              <a:rPr lang="zh-CN" altLang="en-US" sz="2000">
                <a:solidFill>
                  <a:schemeClr val="bg1"/>
                </a:solidFill>
              </a:rPr>
              <a:t>崩边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7D48932C-3F5B-4835-878E-E9F13D95F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586" y="6110694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FB383706-134D-48E6-8161-CA0E8C75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673" y="6156732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B5AF8B93-F33A-4748-B8F3-3067C9B1C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1040219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金刚石的浓度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FF94F9-2813-46BC-B9F9-D3DD9F9851C4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310603000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9DA7C647-7AB4-4FD0-B0A2-2E866AB30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823" y="2370544"/>
            <a:ext cx="6851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Ø"/>
            </a:pPr>
            <a:endParaRPr lang="zh-CN" altLang="en-US" sz="1800">
              <a:latin typeface="宋体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1750E-186E-4F01-BD16-50D5B452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1141819"/>
            <a:ext cx="3816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dirty="0">
                <a:solidFill>
                  <a:schemeClr val="folHlink"/>
                </a:solidFill>
                <a:latin typeface="宋体" pitchFamily="2" charset="-122"/>
              </a:rPr>
              <a:t>1.3 </a:t>
            </a:r>
            <a:r>
              <a:rPr lang="zh-CN" altLang="en-US" sz="2800" dirty="0">
                <a:solidFill>
                  <a:schemeClr val="folHlink"/>
                </a:solidFill>
                <a:latin typeface="宋体" pitchFamily="2" charset="-122"/>
              </a:rPr>
              <a:t>磨具结合剂的分类</a:t>
            </a:r>
            <a:r>
              <a:rPr lang="zh-CN" altLang="en-US" sz="3200" b="0" dirty="0">
                <a:latin typeface="Tahoma" pitchFamily="34" charset="0"/>
              </a:rPr>
              <a:t>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A093B2C-1E62-4FD5-83DD-D4BC1865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761" y="4042182"/>
            <a:ext cx="3095625" cy="1851025"/>
          </a:xfrm>
          <a:prstGeom prst="rect">
            <a:avLst/>
          </a:prstGeom>
          <a:noFill/>
          <a:ln w="22225" cmpd="sng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2000" dirty="0"/>
              <a:t>金属结合剂（</a:t>
            </a:r>
            <a:r>
              <a:rPr lang="en-US" sz="2000" dirty="0"/>
              <a:t>M</a:t>
            </a:r>
            <a:r>
              <a:rPr lang="zh-CN" altLang="en-US" sz="2000" dirty="0"/>
              <a:t>） </a:t>
            </a:r>
          </a:p>
          <a:p>
            <a:pPr algn="l"/>
            <a:r>
              <a:rPr lang="zh-CN" altLang="en-US" sz="2000" b="0" dirty="0"/>
              <a:t>刚性好、强度高；</a:t>
            </a:r>
          </a:p>
          <a:p>
            <a:pPr algn="l"/>
            <a:r>
              <a:rPr lang="zh-CN" altLang="en-US" sz="2000" b="0" dirty="0"/>
              <a:t>耐磨性好、使用寿命长；</a:t>
            </a:r>
          </a:p>
          <a:p>
            <a:pPr algn="l"/>
            <a:r>
              <a:rPr lang="zh-CN" altLang="en-US" sz="2000" b="0" dirty="0"/>
              <a:t>自锐性差，易堵塞发热；</a:t>
            </a:r>
          </a:p>
          <a:p>
            <a:pPr algn="l"/>
            <a:r>
              <a:rPr lang="zh-CN" altLang="en-US" sz="2000" b="0" dirty="0"/>
              <a:t>修整困难。</a:t>
            </a:r>
          </a:p>
          <a:p>
            <a:pPr algn="l"/>
            <a:r>
              <a:rPr lang="zh-CN" altLang="en-US" sz="2000" b="0" dirty="0"/>
              <a:t>  </a:t>
            </a:r>
            <a:r>
              <a:rPr lang="zh-CN" altLang="en-US" sz="2000" dirty="0">
                <a:solidFill>
                  <a:schemeClr val="folHlink"/>
                </a:solidFill>
              </a:rPr>
              <a:t>适用于吸盘磨削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DCB430F-8C11-4F42-820E-842677E79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086" y="4051707"/>
            <a:ext cx="2951162" cy="1790700"/>
          </a:xfrm>
          <a:prstGeom prst="rect">
            <a:avLst/>
          </a:prstGeom>
          <a:noFill/>
          <a:ln w="22225" cmpd="sng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2000" dirty="0"/>
              <a:t>电镀结合剂（</a:t>
            </a:r>
            <a:r>
              <a:rPr lang="en-US" sz="2000" dirty="0"/>
              <a:t>P</a:t>
            </a:r>
            <a:r>
              <a:rPr lang="zh-CN" altLang="en-US" sz="2000" dirty="0"/>
              <a:t>） </a:t>
            </a:r>
          </a:p>
          <a:p>
            <a:pPr algn="l"/>
            <a:r>
              <a:rPr lang="zh-CN" altLang="en-US" sz="2000" b="0" dirty="0"/>
              <a:t>强度高；</a:t>
            </a:r>
          </a:p>
          <a:p>
            <a:pPr algn="l"/>
            <a:r>
              <a:rPr lang="zh-CN" altLang="en-US" sz="2000" b="0" dirty="0"/>
              <a:t>工作层较薄，寿命较短；</a:t>
            </a:r>
          </a:p>
          <a:p>
            <a:pPr algn="l"/>
            <a:r>
              <a:rPr lang="zh-CN" altLang="en-US" sz="2000" b="0" dirty="0"/>
              <a:t>出刃高度大，切削锋利，磨削效率高。</a:t>
            </a:r>
            <a:r>
              <a:rPr lang="zh-CN" altLang="en-US" dirty="0"/>
              <a:t> 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6D4D596-3343-4198-94E8-495C5CEB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761" y="1933982"/>
            <a:ext cx="3095625" cy="1851025"/>
          </a:xfrm>
          <a:prstGeom prst="rect">
            <a:avLst/>
          </a:prstGeom>
          <a:noFill/>
          <a:ln w="22225" cmpd="sng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2000" dirty="0"/>
              <a:t>树脂结合剂（</a:t>
            </a:r>
            <a:r>
              <a:rPr lang="en-US" sz="2000" dirty="0"/>
              <a:t>B</a:t>
            </a:r>
            <a:r>
              <a:rPr lang="zh-CN" altLang="en-US" sz="2000" dirty="0"/>
              <a:t>）</a:t>
            </a:r>
          </a:p>
          <a:p>
            <a:pPr algn="l"/>
            <a:r>
              <a:rPr lang="zh-CN" altLang="en-US" sz="2000" b="0" dirty="0"/>
              <a:t>弹性好，磨削粗糙度低；</a:t>
            </a:r>
          </a:p>
          <a:p>
            <a:pPr algn="l"/>
            <a:r>
              <a:rPr lang="zh-CN" altLang="en-US" sz="2000" b="0" dirty="0"/>
              <a:t>自锐性能好，不易堵塞；</a:t>
            </a:r>
          </a:p>
          <a:p>
            <a:pPr algn="l"/>
            <a:r>
              <a:rPr lang="zh-CN" altLang="en-US" sz="2000" b="0" dirty="0"/>
              <a:t> 易修整、磨削效率高；</a:t>
            </a:r>
          </a:p>
          <a:p>
            <a:pPr algn="l"/>
            <a:r>
              <a:rPr lang="zh-CN" altLang="en-US" sz="2000" b="0" dirty="0"/>
              <a:t> 把持力低，耐磨性不高；</a:t>
            </a:r>
            <a:r>
              <a:rPr lang="zh-CN" altLang="en-US" sz="2000" dirty="0"/>
              <a:t> </a:t>
            </a:r>
          </a:p>
          <a:p>
            <a:pPr algn="l"/>
            <a:r>
              <a:rPr lang="zh-CN" altLang="en-US" sz="2000" dirty="0"/>
              <a:t>  </a:t>
            </a:r>
            <a:r>
              <a:rPr lang="zh-CN" altLang="en-US" sz="2000" dirty="0">
                <a:solidFill>
                  <a:schemeClr val="folHlink"/>
                </a:solidFill>
              </a:rPr>
              <a:t>适用于硅片精磨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CE3A2D44-1AB7-4B6D-A504-8F87AE85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086" y="1937157"/>
            <a:ext cx="2881312" cy="1847850"/>
          </a:xfrm>
          <a:prstGeom prst="rect">
            <a:avLst/>
          </a:prstGeom>
          <a:noFill/>
          <a:ln w="22225" cmpd="sng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/>
              <a:t>陶瓷结合剂（</a:t>
            </a:r>
            <a:r>
              <a:rPr lang="en-US" sz="2000" dirty="0"/>
              <a:t>V</a:t>
            </a:r>
            <a:r>
              <a:rPr lang="zh-CN" altLang="en-US" sz="2000" dirty="0"/>
              <a:t>） </a:t>
            </a:r>
          </a:p>
          <a:p>
            <a:pPr algn="l">
              <a:lnSpc>
                <a:spcPct val="120000"/>
              </a:lnSpc>
            </a:pPr>
            <a:r>
              <a:rPr lang="zh-CN" altLang="en-US" sz="2000" b="0" dirty="0"/>
              <a:t>强度较高，耐热性能好；</a:t>
            </a:r>
          </a:p>
          <a:p>
            <a:pPr algn="l">
              <a:lnSpc>
                <a:spcPct val="120000"/>
              </a:lnSpc>
            </a:pPr>
            <a:r>
              <a:rPr lang="zh-CN" altLang="en-US" sz="2000" b="0" dirty="0"/>
              <a:t>切削锋利，磨削效率高</a:t>
            </a:r>
            <a:r>
              <a:rPr lang="en-US" sz="2000" b="0" dirty="0"/>
              <a:t>;   </a:t>
            </a:r>
            <a:r>
              <a:rPr lang="zh-CN" altLang="en-US" sz="2000" b="0" dirty="0"/>
              <a:t>刚性好，易引起崩边。</a:t>
            </a:r>
          </a:p>
          <a:p>
            <a:pPr algn="l">
              <a:lnSpc>
                <a:spcPct val="120000"/>
              </a:lnSpc>
            </a:pPr>
            <a:r>
              <a:rPr lang="zh-CN" altLang="en-US" sz="2000" b="0" dirty="0">
                <a:solidFill>
                  <a:schemeClr val="folHlink"/>
                </a:solidFill>
              </a:rPr>
              <a:t>   </a:t>
            </a:r>
            <a:r>
              <a:rPr lang="zh-CN" altLang="en-US" sz="2000" dirty="0">
                <a:solidFill>
                  <a:schemeClr val="folHlink"/>
                </a:solidFill>
              </a:rPr>
              <a:t>适用于硅片粗磨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2125F8-CE2B-4695-A8BB-B38A42128400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6785260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01A941E-8712-47EE-8990-6BA7D044967B}"/>
              </a:ext>
            </a:extLst>
          </p:cNvPr>
          <p:cNvSpPr txBox="1"/>
          <p:nvPr/>
        </p:nvSpPr>
        <p:spPr>
          <a:xfrm>
            <a:off x="983432" y="331854"/>
            <a:ext cx="812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 </a:t>
            </a:r>
            <a:r>
              <a:rPr lang="zh-CN" altLang="en-US" sz="3600" b="1" dirty="0"/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4FCDB7-CF3E-44AB-9995-C330520F3287}"/>
              </a:ext>
            </a:extLst>
          </p:cNvPr>
          <p:cNvSpPr txBox="1"/>
          <p:nvPr/>
        </p:nvSpPr>
        <p:spPr>
          <a:xfrm>
            <a:off x="1296784" y="1812175"/>
            <a:ext cx="103576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dirty="0"/>
              <a:t>工艺背景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dirty="0"/>
              <a:t>减薄工艺发展历程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dirty="0"/>
              <a:t>工艺原理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dirty="0"/>
              <a:t>材料特征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800" dirty="0"/>
              <a:t>总结</a:t>
            </a:r>
            <a:endParaRPr lang="en-US" altLang="zh-CN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C745CFA8-04A8-4BB4-A981-EDD45B11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12" y="4308668"/>
            <a:ext cx="26638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CAC45F6A-EA34-4F03-AFB1-213C4176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62" y="4316606"/>
            <a:ext cx="29400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4D71BCAF-B67E-4744-AB9C-C101C271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141" y="128165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612058A9-3585-446A-AA57-21D0A5DC0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449" y="6535931"/>
            <a:ext cx="4146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indent="266700" algn="l"/>
            <a:r>
              <a:rPr lang="en-US" sz="1600" b="0">
                <a:latin typeface="Arial" pitchFamily="34" charset="0"/>
              </a:rPr>
              <a:t>2000</a:t>
            </a:r>
            <a:r>
              <a:rPr lang="zh-CN" altLang="en-US" sz="1600" b="0">
                <a:latin typeface="Arial" pitchFamily="34" charset="0"/>
              </a:rPr>
              <a:t>＃陶瓷砂轮</a:t>
            </a:r>
            <a:r>
              <a:rPr lang="en-US" sz="1600" b="0">
                <a:latin typeface="Arial" pitchFamily="34" charset="0"/>
              </a:rPr>
              <a:t>——</a:t>
            </a:r>
            <a:r>
              <a:rPr lang="zh-CN" altLang="en-US" sz="1600" b="0">
                <a:latin typeface="Arial" pitchFamily="34" charset="0"/>
              </a:rPr>
              <a:t>表面损伤层（</a:t>
            </a:r>
            <a:r>
              <a:rPr lang="en-US" sz="1600" b="0">
                <a:latin typeface="Arial" pitchFamily="34" charset="0"/>
              </a:rPr>
              <a:t>3µm</a:t>
            </a:r>
            <a:r>
              <a:rPr lang="zh-CN" altLang="en-US" sz="1600" b="0">
                <a:latin typeface="Arial" pitchFamily="34" charset="0"/>
              </a:rPr>
              <a:t>）</a:t>
            </a:r>
          </a:p>
          <a:p>
            <a:pPr indent="266700" algn="l" eaLnBrk="0" hangingPunct="0"/>
            <a:endParaRPr lang="en-US" sz="1600" b="0">
              <a:latin typeface="Arial" pitchFamily="34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890E0CB-F73D-46F7-A5D4-967E195D1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762" y="6535931"/>
            <a:ext cx="387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600" b="0" dirty="0">
                <a:latin typeface="Arial" pitchFamily="34" charset="0"/>
              </a:rPr>
              <a:t>2000</a:t>
            </a:r>
            <a:r>
              <a:rPr lang="zh-CN" altLang="en-US" sz="1600" b="0" dirty="0">
                <a:latin typeface="Arial" pitchFamily="34" charset="0"/>
              </a:rPr>
              <a:t>＃树脂砂轮</a:t>
            </a:r>
            <a:r>
              <a:rPr lang="en-US" sz="1600" b="0" dirty="0">
                <a:latin typeface="Arial" pitchFamily="34" charset="0"/>
              </a:rPr>
              <a:t>——</a:t>
            </a:r>
            <a:r>
              <a:rPr lang="zh-CN" altLang="en-US" sz="1600" b="0" dirty="0">
                <a:latin typeface="Arial" pitchFamily="34" charset="0"/>
              </a:rPr>
              <a:t>表面损伤层（</a:t>
            </a:r>
            <a:r>
              <a:rPr lang="en-US" sz="1600" b="0" dirty="0">
                <a:latin typeface="Arial" pitchFamily="34" charset="0"/>
              </a:rPr>
              <a:t>1µm</a:t>
            </a:r>
            <a:r>
              <a:rPr lang="zh-CN" altLang="en-US" sz="1600" b="0" dirty="0">
                <a:latin typeface="Arial" pitchFamily="34" charset="0"/>
              </a:rPr>
              <a:t>）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76CE6FF0-C0E3-4D71-946E-D796DE1C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8084" y="573459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A9185CB9-C219-4962-8EA8-F834E577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87" y="1643256"/>
            <a:ext cx="2836862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8C9A8D4-516C-4089-9551-B8F3F80F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62" y="1643256"/>
            <a:ext cx="2808287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480FE1AD-ACF7-4585-AF62-9884A5406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141" y="128641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BEED237-926F-4A39-B5A2-866BCD2A5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3837181"/>
            <a:ext cx="3600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indent="266700" algn="l"/>
            <a:r>
              <a:rPr lang="en-US" sz="1600" b="0"/>
              <a:t>2000#</a:t>
            </a:r>
            <a:r>
              <a:rPr lang="zh-CN" altLang="en-US" sz="1600" b="0"/>
              <a:t>陶瓷</a:t>
            </a:r>
            <a:r>
              <a:rPr lang="zh-CN" altLang="en-US" sz="1600" b="0">
                <a:latin typeface="Arial" pitchFamily="34" charset="0"/>
              </a:rPr>
              <a:t>砂轮磨后硅片表面显微图</a:t>
            </a:r>
          </a:p>
          <a:p>
            <a:pPr indent="266700" algn="l" eaLnBrk="0" hangingPunct="0"/>
            <a:endParaRPr lang="en-US" sz="1600" b="0">
              <a:latin typeface="Arial" pitchFamily="34" charset="0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7D280E9-0F1B-4D65-8B04-C45426F0F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835" y="3383156"/>
            <a:ext cx="396081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85750" algn="l"/>
            <a:br>
              <a:rPr lang="en-US" sz="1800" b="0" dirty="0">
                <a:latin typeface="Arial" pitchFamily="34" charset="0"/>
              </a:rPr>
            </a:br>
            <a:endParaRPr lang="en-US" sz="1800" b="0" dirty="0">
              <a:latin typeface="Arial" pitchFamily="34" charset="0"/>
            </a:endParaRPr>
          </a:p>
          <a:p>
            <a:pPr indent="285750" algn="l" eaLnBrk="0" hangingPunct="0"/>
            <a:r>
              <a:rPr lang="en-US" sz="1600" b="0" dirty="0">
                <a:latin typeface="Arial" pitchFamily="34" charset="0"/>
              </a:rPr>
              <a:t>2000</a:t>
            </a:r>
            <a:r>
              <a:rPr lang="zh-CN" altLang="en-US" sz="1600" b="0" dirty="0">
                <a:latin typeface="Arial" pitchFamily="34" charset="0"/>
              </a:rPr>
              <a:t>树脂砂轮磨后硅片表面显微图</a:t>
            </a:r>
          </a:p>
          <a:p>
            <a:pPr indent="285750" algn="l" eaLnBrk="0" hangingPunct="0"/>
            <a:endParaRPr lang="en-US" sz="1600" b="0" dirty="0">
              <a:latin typeface="Arial" pitchFamily="34" charset="0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D1347B4-4831-4CBA-A49D-7044B45CE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224" y="1182881"/>
            <a:ext cx="532923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结合剂类型对硅片磨削性能的影响</a:t>
            </a:r>
            <a:endParaRPr lang="zh-CN" altLang="en-US" sz="3200" b="0">
              <a:latin typeface="Tahoma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686D95-C17A-481E-BA71-E0059389A3EB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400522686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grpSp>
        <p:nvGrpSpPr>
          <p:cNvPr id="74" name="Group 285">
            <a:extLst>
              <a:ext uri="{FF2B5EF4-FFF2-40B4-BE49-F238E27FC236}">
                <a16:creationId xmlns:a16="http://schemas.microsoft.com/office/drawing/2014/main" id="{877A0203-103C-4617-A0DF-17A653203C42}"/>
              </a:ext>
            </a:extLst>
          </p:cNvPr>
          <p:cNvGrpSpPr>
            <a:grpSpLocks/>
          </p:cNvGrpSpPr>
          <p:nvPr/>
        </p:nvGrpSpPr>
        <p:grpSpPr bwMode="auto">
          <a:xfrm>
            <a:off x="6383537" y="3973105"/>
            <a:ext cx="3240087" cy="2608263"/>
            <a:chOff x="0" y="0"/>
            <a:chExt cx="2041" cy="1643"/>
          </a:xfrm>
        </p:grpSpPr>
        <p:sp>
          <p:nvSpPr>
            <p:cNvPr id="75" name="Freeform 286">
              <a:extLst>
                <a:ext uri="{FF2B5EF4-FFF2-40B4-BE49-F238E27FC236}">
                  <a16:creationId xmlns:a16="http://schemas.microsoft.com/office/drawing/2014/main" id="{3F6432FA-6FFB-4563-B09F-BFA30066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" y="862"/>
              <a:ext cx="1361" cy="781"/>
            </a:xfrm>
            <a:custGeom>
              <a:avLst/>
              <a:gdLst>
                <a:gd name="T0" fmla="*/ 0 w 2049"/>
                <a:gd name="T1" fmla="*/ 781 h 781"/>
                <a:gd name="T2" fmla="*/ 48 w 2049"/>
                <a:gd name="T3" fmla="*/ 698 h 781"/>
                <a:gd name="T4" fmla="*/ 83 w 2049"/>
                <a:gd name="T5" fmla="*/ 623 h 781"/>
                <a:gd name="T6" fmla="*/ 110 w 2049"/>
                <a:gd name="T7" fmla="*/ 562 h 781"/>
                <a:gd name="T8" fmla="*/ 128 w 2049"/>
                <a:gd name="T9" fmla="*/ 516 h 781"/>
                <a:gd name="T10" fmla="*/ 145 w 2049"/>
                <a:gd name="T11" fmla="*/ 444 h 781"/>
                <a:gd name="T12" fmla="*/ 165 w 2049"/>
                <a:gd name="T13" fmla="*/ 344 h 781"/>
                <a:gd name="T14" fmla="*/ 193 w 2049"/>
                <a:gd name="T15" fmla="*/ 286 h 781"/>
                <a:gd name="T16" fmla="*/ 234 w 2049"/>
                <a:gd name="T17" fmla="*/ 270 h 781"/>
                <a:gd name="T18" fmla="*/ 272 w 2049"/>
                <a:gd name="T19" fmla="*/ 252 h 781"/>
                <a:gd name="T20" fmla="*/ 300 w 2049"/>
                <a:gd name="T21" fmla="*/ 237 h 781"/>
                <a:gd name="T22" fmla="*/ 327 w 2049"/>
                <a:gd name="T23" fmla="*/ 234 h 781"/>
                <a:gd name="T24" fmla="*/ 349 w 2049"/>
                <a:gd name="T25" fmla="*/ 222 h 781"/>
                <a:gd name="T26" fmla="*/ 369 w 2049"/>
                <a:gd name="T27" fmla="*/ 201 h 781"/>
                <a:gd name="T28" fmla="*/ 381 w 2049"/>
                <a:gd name="T29" fmla="*/ 189 h 781"/>
                <a:gd name="T30" fmla="*/ 391 w 2049"/>
                <a:gd name="T31" fmla="*/ 171 h 781"/>
                <a:gd name="T32" fmla="*/ 397 w 2049"/>
                <a:gd name="T33" fmla="*/ 147 h 781"/>
                <a:gd name="T34" fmla="*/ 411 w 2049"/>
                <a:gd name="T35" fmla="*/ 135 h 781"/>
                <a:gd name="T36" fmla="*/ 417 w 2049"/>
                <a:gd name="T37" fmla="*/ 114 h 781"/>
                <a:gd name="T38" fmla="*/ 429 w 2049"/>
                <a:gd name="T39" fmla="*/ 78 h 781"/>
                <a:gd name="T40" fmla="*/ 439 w 2049"/>
                <a:gd name="T41" fmla="*/ 18 h 781"/>
                <a:gd name="T42" fmla="*/ 439 w 2049"/>
                <a:gd name="T43" fmla="*/ 0 h 781"/>
                <a:gd name="T44" fmla="*/ 1360 w 2049"/>
                <a:gd name="T45" fmla="*/ 3 h 781"/>
                <a:gd name="T46" fmla="*/ 1361 w 2049"/>
                <a:gd name="T47" fmla="*/ 779 h 781"/>
                <a:gd name="T48" fmla="*/ 0 w 2049"/>
                <a:gd name="T49" fmla="*/ 781 h 7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49"/>
                <a:gd name="T76" fmla="*/ 0 h 781"/>
                <a:gd name="T77" fmla="*/ 2049 w 2049"/>
                <a:gd name="T78" fmla="*/ 781 h 78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49" h="781">
                  <a:moveTo>
                    <a:pt x="0" y="781"/>
                  </a:moveTo>
                  <a:lnTo>
                    <a:pt x="72" y="698"/>
                  </a:lnTo>
                  <a:lnTo>
                    <a:pt x="125" y="623"/>
                  </a:lnTo>
                  <a:lnTo>
                    <a:pt x="166" y="562"/>
                  </a:lnTo>
                  <a:lnTo>
                    <a:pt x="192" y="516"/>
                  </a:lnTo>
                  <a:lnTo>
                    <a:pt x="219" y="444"/>
                  </a:lnTo>
                  <a:lnTo>
                    <a:pt x="249" y="344"/>
                  </a:lnTo>
                  <a:lnTo>
                    <a:pt x="290" y="286"/>
                  </a:lnTo>
                  <a:lnTo>
                    <a:pt x="352" y="270"/>
                  </a:lnTo>
                  <a:lnTo>
                    <a:pt x="409" y="252"/>
                  </a:lnTo>
                  <a:lnTo>
                    <a:pt x="451" y="237"/>
                  </a:lnTo>
                  <a:lnTo>
                    <a:pt x="493" y="234"/>
                  </a:lnTo>
                  <a:lnTo>
                    <a:pt x="526" y="222"/>
                  </a:lnTo>
                  <a:lnTo>
                    <a:pt x="556" y="201"/>
                  </a:lnTo>
                  <a:lnTo>
                    <a:pt x="574" y="189"/>
                  </a:lnTo>
                  <a:lnTo>
                    <a:pt x="589" y="171"/>
                  </a:lnTo>
                  <a:lnTo>
                    <a:pt x="598" y="147"/>
                  </a:lnTo>
                  <a:lnTo>
                    <a:pt x="619" y="135"/>
                  </a:lnTo>
                  <a:lnTo>
                    <a:pt x="628" y="114"/>
                  </a:lnTo>
                  <a:lnTo>
                    <a:pt x="646" y="78"/>
                  </a:lnTo>
                  <a:lnTo>
                    <a:pt x="661" y="18"/>
                  </a:lnTo>
                  <a:lnTo>
                    <a:pt x="661" y="0"/>
                  </a:lnTo>
                  <a:lnTo>
                    <a:pt x="2047" y="3"/>
                  </a:lnTo>
                  <a:lnTo>
                    <a:pt x="2049" y="779"/>
                  </a:lnTo>
                  <a:lnTo>
                    <a:pt x="0" y="781"/>
                  </a:lnTo>
                  <a:close/>
                </a:path>
              </a:pathLst>
            </a:custGeom>
            <a:gradFill rotWithShape="0">
              <a:gsLst>
                <a:gs pos="0">
                  <a:srgbClr val="B3B900"/>
                </a:gs>
                <a:gs pos="50000">
                  <a:srgbClr val="D1D566"/>
                </a:gs>
                <a:gs pos="100000">
                  <a:srgbClr val="B3B9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" name="Group 287">
              <a:extLst>
                <a:ext uri="{FF2B5EF4-FFF2-40B4-BE49-F238E27FC236}">
                  <a16:creationId xmlns:a16="http://schemas.microsoft.com/office/drawing/2014/main" id="{36D4EF0B-1F8C-4D2B-B19F-3A7673B2C9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" y="907"/>
              <a:ext cx="768" cy="603"/>
              <a:chOff x="0" y="0"/>
              <a:chExt cx="768" cy="603"/>
            </a:xfrm>
          </p:grpSpPr>
          <p:sp>
            <p:nvSpPr>
              <p:cNvPr id="89" name="Freeform 288">
                <a:extLst>
                  <a:ext uri="{FF2B5EF4-FFF2-40B4-BE49-F238E27FC236}">
                    <a16:creationId xmlns:a16="http://schemas.microsoft.com/office/drawing/2014/main" id="{D5F44EE1-C852-4ACE-809D-CBF1E5FFA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" y="272"/>
                <a:ext cx="145" cy="331"/>
              </a:xfrm>
              <a:custGeom>
                <a:avLst/>
                <a:gdLst>
                  <a:gd name="T0" fmla="*/ 96 w 145"/>
                  <a:gd name="T1" fmla="*/ 0 h 331"/>
                  <a:gd name="T2" fmla="*/ 144 w 145"/>
                  <a:gd name="T3" fmla="*/ 55 h 331"/>
                  <a:gd name="T4" fmla="*/ 72 w 145"/>
                  <a:gd name="T5" fmla="*/ 83 h 331"/>
                  <a:gd name="T6" fmla="*/ 144 w 145"/>
                  <a:gd name="T7" fmla="*/ 165 h 331"/>
                  <a:gd name="T8" fmla="*/ 0 w 145"/>
                  <a:gd name="T9" fmla="*/ 220 h 331"/>
                  <a:gd name="T10" fmla="*/ 24 w 145"/>
                  <a:gd name="T11" fmla="*/ 330 h 3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5"/>
                  <a:gd name="T19" fmla="*/ 0 h 331"/>
                  <a:gd name="T20" fmla="*/ 145 w 145"/>
                  <a:gd name="T21" fmla="*/ 331 h 33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5" h="331">
                    <a:moveTo>
                      <a:pt x="96" y="0"/>
                    </a:moveTo>
                    <a:lnTo>
                      <a:pt x="144" y="55"/>
                    </a:lnTo>
                    <a:lnTo>
                      <a:pt x="72" y="83"/>
                    </a:lnTo>
                    <a:lnTo>
                      <a:pt x="144" y="165"/>
                    </a:lnTo>
                    <a:lnTo>
                      <a:pt x="0" y="220"/>
                    </a:lnTo>
                    <a:lnTo>
                      <a:pt x="24" y="33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289">
                <a:extLst>
                  <a:ext uri="{FF2B5EF4-FFF2-40B4-BE49-F238E27FC236}">
                    <a16:creationId xmlns:a16="http://schemas.microsoft.com/office/drawing/2014/main" id="{07E93A92-43FD-49D5-8416-5501B265B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68"/>
                <a:ext cx="67" cy="50"/>
              </a:xfrm>
              <a:custGeom>
                <a:avLst/>
                <a:gdLst>
                  <a:gd name="T0" fmla="*/ 0 w 67"/>
                  <a:gd name="T1" fmla="*/ 0 h 50"/>
                  <a:gd name="T2" fmla="*/ 44 w 67"/>
                  <a:gd name="T3" fmla="*/ 15 h 50"/>
                  <a:gd name="T4" fmla="*/ 44 w 67"/>
                  <a:gd name="T5" fmla="*/ 32 h 50"/>
                  <a:gd name="T6" fmla="*/ 66 w 67"/>
                  <a:gd name="T7" fmla="*/ 49 h 50"/>
                  <a:gd name="T8" fmla="*/ 0 w 67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50"/>
                  <a:gd name="T17" fmla="*/ 67 w 67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50">
                    <a:moveTo>
                      <a:pt x="0" y="0"/>
                    </a:moveTo>
                    <a:lnTo>
                      <a:pt x="44" y="15"/>
                    </a:lnTo>
                    <a:lnTo>
                      <a:pt x="44" y="32"/>
                    </a:lnTo>
                    <a:lnTo>
                      <a:pt x="66" y="4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290">
                <a:extLst>
                  <a:ext uri="{FF2B5EF4-FFF2-40B4-BE49-F238E27FC236}">
                    <a16:creationId xmlns:a16="http://schemas.microsoft.com/office/drawing/2014/main" id="{47CC284B-0E62-489E-B3CD-6A051EBB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" y="0"/>
                <a:ext cx="73" cy="56"/>
              </a:xfrm>
              <a:custGeom>
                <a:avLst/>
                <a:gdLst>
                  <a:gd name="T0" fmla="*/ 0 w 73"/>
                  <a:gd name="T1" fmla="*/ 0 h 56"/>
                  <a:gd name="T2" fmla="*/ 48 w 73"/>
                  <a:gd name="T3" fmla="*/ 17 h 56"/>
                  <a:gd name="T4" fmla="*/ 48 w 73"/>
                  <a:gd name="T5" fmla="*/ 36 h 56"/>
                  <a:gd name="T6" fmla="*/ 72 w 73"/>
                  <a:gd name="T7" fmla="*/ 55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291">
                <a:extLst>
                  <a:ext uri="{FF2B5EF4-FFF2-40B4-BE49-F238E27FC236}">
                    <a16:creationId xmlns:a16="http://schemas.microsoft.com/office/drawing/2014/main" id="{C563458B-C317-4AB7-AC34-54403ADBA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" y="68"/>
                <a:ext cx="67" cy="78"/>
              </a:xfrm>
              <a:custGeom>
                <a:avLst/>
                <a:gdLst>
                  <a:gd name="T0" fmla="*/ 0 w 67"/>
                  <a:gd name="T1" fmla="*/ 0 h 78"/>
                  <a:gd name="T2" fmla="*/ 22 w 67"/>
                  <a:gd name="T3" fmla="*/ 51 h 78"/>
                  <a:gd name="T4" fmla="*/ 66 w 67"/>
                  <a:gd name="T5" fmla="*/ 51 h 78"/>
                  <a:gd name="T6" fmla="*/ 66 w 67"/>
                  <a:gd name="T7" fmla="*/ 77 h 78"/>
                  <a:gd name="T8" fmla="*/ 0 w 67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78"/>
                  <a:gd name="T17" fmla="*/ 67 w 67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78">
                    <a:moveTo>
                      <a:pt x="0" y="0"/>
                    </a:moveTo>
                    <a:lnTo>
                      <a:pt x="22" y="51"/>
                    </a:lnTo>
                    <a:lnTo>
                      <a:pt x="66" y="51"/>
                    </a:lnTo>
                    <a:lnTo>
                      <a:pt x="66" y="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292">
                <a:extLst>
                  <a:ext uri="{FF2B5EF4-FFF2-40B4-BE49-F238E27FC236}">
                    <a16:creationId xmlns:a16="http://schemas.microsoft.com/office/drawing/2014/main" id="{4B0302CE-3E26-4807-86AB-B56761255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" y="68"/>
                <a:ext cx="73" cy="84"/>
              </a:xfrm>
              <a:custGeom>
                <a:avLst/>
                <a:gdLst>
                  <a:gd name="T0" fmla="*/ 0 w 73"/>
                  <a:gd name="T1" fmla="*/ 0 h 84"/>
                  <a:gd name="T2" fmla="*/ 24 w 73"/>
                  <a:gd name="T3" fmla="*/ 55 h 84"/>
                  <a:gd name="T4" fmla="*/ 72 w 73"/>
                  <a:gd name="T5" fmla="*/ 55 h 84"/>
                  <a:gd name="T6" fmla="*/ 72 w 73"/>
                  <a:gd name="T7" fmla="*/ 83 h 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84"/>
                  <a:gd name="T14" fmla="*/ 73 w 73"/>
                  <a:gd name="T15" fmla="*/ 84 h 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84">
                    <a:moveTo>
                      <a:pt x="0" y="0"/>
                    </a:moveTo>
                    <a:lnTo>
                      <a:pt x="24" y="55"/>
                    </a:lnTo>
                    <a:lnTo>
                      <a:pt x="72" y="55"/>
                    </a:lnTo>
                    <a:lnTo>
                      <a:pt x="72" y="8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293">
                <a:extLst>
                  <a:ext uri="{FF2B5EF4-FFF2-40B4-BE49-F238E27FC236}">
                    <a16:creationId xmlns:a16="http://schemas.microsoft.com/office/drawing/2014/main" id="{E1175E4A-1787-4AF8-B41F-357AAB6BD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" y="182"/>
                <a:ext cx="121" cy="55"/>
              </a:xfrm>
              <a:custGeom>
                <a:avLst/>
                <a:gdLst>
                  <a:gd name="T0" fmla="*/ 0 w 121"/>
                  <a:gd name="T1" fmla="*/ 13 h 55"/>
                  <a:gd name="T2" fmla="*/ 22 w 121"/>
                  <a:gd name="T3" fmla="*/ 41 h 55"/>
                  <a:gd name="T4" fmla="*/ 60 w 121"/>
                  <a:gd name="T5" fmla="*/ 54 h 55"/>
                  <a:gd name="T6" fmla="*/ 120 w 121"/>
                  <a:gd name="T7" fmla="*/ 41 h 55"/>
                  <a:gd name="T8" fmla="*/ 120 w 121"/>
                  <a:gd name="T9" fmla="*/ 13 h 55"/>
                  <a:gd name="T10" fmla="*/ 82 w 121"/>
                  <a:gd name="T11" fmla="*/ 0 h 55"/>
                  <a:gd name="T12" fmla="*/ 0 w 121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55"/>
                  <a:gd name="T23" fmla="*/ 121 w 121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55">
                    <a:moveTo>
                      <a:pt x="0" y="13"/>
                    </a:moveTo>
                    <a:lnTo>
                      <a:pt x="22" y="41"/>
                    </a:lnTo>
                    <a:lnTo>
                      <a:pt x="60" y="54"/>
                    </a:lnTo>
                    <a:lnTo>
                      <a:pt x="120" y="41"/>
                    </a:lnTo>
                    <a:lnTo>
                      <a:pt x="120" y="13"/>
                    </a:lnTo>
                    <a:lnTo>
                      <a:pt x="82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294">
                <a:extLst>
                  <a:ext uri="{FF2B5EF4-FFF2-40B4-BE49-F238E27FC236}">
                    <a16:creationId xmlns:a16="http://schemas.microsoft.com/office/drawing/2014/main" id="{C008E464-57B4-435A-AD4D-ECC85162D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96"/>
                <a:ext cx="97" cy="56"/>
              </a:xfrm>
              <a:custGeom>
                <a:avLst/>
                <a:gdLst>
                  <a:gd name="T0" fmla="*/ 0 w 97"/>
                  <a:gd name="T1" fmla="*/ 27 h 56"/>
                  <a:gd name="T2" fmla="*/ 19 w 97"/>
                  <a:gd name="T3" fmla="*/ 55 h 56"/>
                  <a:gd name="T4" fmla="*/ 58 w 97"/>
                  <a:gd name="T5" fmla="*/ 55 h 56"/>
                  <a:gd name="T6" fmla="*/ 96 w 97"/>
                  <a:gd name="T7" fmla="*/ 27 h 56"/>
                  <a:gd name="T8" fmla="*/ 58 w 97"/>
                  <a:gd name="T9" fmla="*/ 0 h 56"/>
                  <a:gd name="T10" fmla="*/ 19 w 97"/>
                  <a:gd name="T11" fmla="*/ 13 h 56"/>
                  <a:gd name="T12" fmla="*/ 0 w 97"/>
                  <a:gd name="T13" fmla="*/ 27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7"/>
                  <a:gd name="T22" fmla="*/ 0 h 56"/>
                  <a:gd name="T23" fmla="*/ 97 w 97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7" h="56">
                    <a:moveTo>
                      <a:pt x="0" y="27"/>
                    </a:moveTo>
                    <a:lnTo>
                      <a:pt x="19" y="55"/>
                    </a:lnTo>
                    <a:lnTo>
                      <a:pt x="58" y="55"/>
                    </a:lnTo>
                    <a:lnTo>
                      <a:pt x="96" y="27"/>
                    </a:lnTo>
                    <a:lnTo>
                      <a:pt x="58" y="0"/>
                    </a:lnTo>
                    <a:lnTo>
                      <a:pt x="19" y="13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295">
                <a:extLst>
                  <a:ext uri="{FF2B5EF4-FFF2-40B4-BE49-F238E27FC236}">
                    <a16:creationId xmlns:a16="http://schemas.microsoft.com/office/drawing/2014/main" id="{B0BB0C96-2BDF-470E-BB5A-E619F6C4D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" y="151"/>
                <a:ext cx="73" cy="55"/>
              </a:xfrm>
              <a:custGeom>
                <a:avLst/>
                <a:gdLst>
                  <a:gd name="T0" fmla="*/ 0 w 73"/>
                  <a:gd name="T1" fmla="*/ 13 h 55"/>
                  <a:gd name="T2" fmla="*/ 0 w 73"/>
                  <a:gd name="T3" fmla="*/ 27 h 55"/>
                  <a:gd name="T4" fmla="*/ 29 w 73"/>
                  <a:gd name="T5" fmla="*/ 54 h 55"/>
                  <a:gd name="T6" fmla="*/ 58 w 73"/>
                  <a:gd name="T7" fmla="*/ 41 h 55"/>
                  <a:gd name="T8" fmla="*/ 72 w 73"/>
                  <a:gd name="T9" fmla="*/ 13 h 55"/>
                  <a:gd name="T10" fmla="*/ 43 w 73"/>
                  <a:gd name="T11" fmla="*/ 0 h 55"/>
                  <a:gd name="T12" fmla="*/ 0 w 73"/>
                  <a:gd name="T13" fmla="*/ 13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5"/>
                  <a:gd name="T23" fmla="*/ 73 w 73"/>
                  <a:gd name="T24" fmla="*/ 55 h 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5">
                    <a:moveTo>
                      <a:pt x="0" y="13"/>
                    </a:moveTo>
                    <a:lnTo>
                      <a:pt x="0" y="27"/>
                    </a:lnTo>
                    <a:lnTo>
                      <a:pt x="29" y="54"/>
                    </a:lnTo>
                    <a:lnTo>
                      <a:pt x="58" y="41"/>
                    </a:lnTo>
                    <a:lnTo>
                      <a:pt x="72" y="13"/>
                    </a:lnTo>
                    <a:lnTo>
                      <a:pt x="43" y="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296">
                <a:extLst>
                  <a:ext uri="{FF2B5EF4-FFF2-40B4-BE49-F238E27FC236}">
                    <a16:creationId xmlns:a16="http://schemas.microsoft.com/office/drawing/2014/main" id="{9C2753DF-A711-446D-BCF1-7B5E8EE38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" y="205"/>
                <a:ext cx="73" cy="56"/>
              </a:xfrm>
              <a:custGeom>
                <a:avLst/>
                <a:gdLst>
                  <a:gd name="T0" fmla="*/ 0 w 73"/>
                  <a:gd name="T1" fmla="*/ 14 h 56"/>
                  <a:gd name="T2" fmla="*/ 0 w 73"/>
                  <a:gd name="T3" fmla="*/ 28 h 56"/>
                  <a:gd name="T4" fmla="*/ 29 w 73"/>
                  <a:gd name="T5" fmla="*/ 55 h 56"/>
                  <a:gd name="T6" fmla="*/ 58 w 73"/>
                  <a:gd name="T7" fmla="*/ 42 h 56"/>
                  <a:gd name="T8" fmla="*/ 72 w 73"/>
                  <a:gd name="T9" fmla="*/ 14 h 56"/>
                  <a:gd name="T10" fmla="*/ 43 w 73"/>
                  <a:gd name="T11" fmla="*/ 0 h 56"/>
                  <a:gd name="T12" fmla="*/ 0 w 73"/>
                  <a:gd name="T13" fmla="*/ 14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"/>
                  <a:gd name="T22" fmla="*/ 0 h 56"/>
                  <a:gd name="T23" fmla="*/ 73 w 73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" h="56">
                    <a:moveTo>
                      <a:pt x="0" y="14"/>
                    </a:moveTo>
                    <a:lnTo>
                      <a:pt x="0" y="28"/>
                    </a:lnTo>
                    <a:lnTo>
                      <a:pt x="29" y="55"/>
                    </a:lnTo>
                    <a:lnTo>
                      <a:pt x="58" y="42"/>
                    </a:lnTo>
                    <a:lnTo>
                      <a:pt x="72" y="14"/>
                    </a:lnTo>
                    <a:lnTo>
                      <a:pt x="43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297">
                <a:extLst>
                  <a:ext uri="{FF2B5EF4-FFF2-40B4-BE49-F238E27FC236}">
                    <a16:creationId xmlns:a16="http://schemas.microsoft.com/office/drawing/2014/main" id="{60F66C9D-61CE-47A6-BE2D-3CF9CCF32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" y="182"/>
                <a:ext cx="49" cy="83"/>
              </a:xfrm>
              <a:custGeom>
                <a:avLst/>
                <a:gdLst>
                  <a:gd name="T0" fmla="*/ 36 w 49"/>
                  <a:gd name="T1" fmla="*/ 82 h 83"/>
                  <a:gd name="T2" fmla="*/ 24 w 49"/>
                  <a:gd name="T3" fmla="*/ 82 h 83"/>
                  <a:gd name="T4" fmla="*/ 0 w 49"/>
                  <a:gd name="T5" fmla="*/ 49 h 83"/>
                  <a:gd name="T6" fmla="*/ 12 w 49"/>
                  <a:gd name="T7" fmla="*/ 17 h 83"/>
                  <a:gd name="T8" fmla="*/ 36 w 49"/>
                  <a:gd name="T9" fmla="*/ 0 h 83"/>
                  <a:gd name="T10" fmla="*/ 48 w 49"/>
                  <a:gd name="T11" fmla="*/ 33 h 83"/>
                  <a:gd name="T12" fmla="*/ 36 w 49"/>
                  <a:gd name="T13" fmla="*/ 82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"/>
                  <a:gd name="T22" fmla="*/ 0 h 83"/>
                  <a:gd name="T23" fmla="*/ 49 w 49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" h="83">
                    <a:moveTo>
                      <a:pt x="36" y="82"/>
                    </a:moveTo>
                    <a:lnTo>
                      <a:pt x="24" y="82"/>
                    </a:lnTo>
                    <a:lnTo>
                      <a:pt x="0" y="49"/>
                    </a:lnTo>
                    <a:lnTo>
                      <a:pt x="12" y="17"/>
                    </a:lnTo>
                    <a:lnTo>
                      <a:pt x="36" y="0"/>
                    </a:lnTo>
                    <a:lnTo>
                      <a:pt x="48" y="33"/>
                    </a:lnTo>
                    <a:lnTo>
                      <a:pt x="36" y="8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298">
                <a:extLst>
                  <a:ext uri="{FF2B5EF4-FFF2-40B4-BE49-F238E27FC236}">
                    <a16:creationId xmlns:a16="http://schemas.microsoft.com/office/drawing/2014/main" id="{44C7D874-DEDD-417E-899D-50DCF1866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" y="182"/>
                <a:ext cx="337" cy="83"/>
              </a:xfrm>
              <a:custGeom>
                <a:avLst/>
                <a:gdLst>
                  <a:gd name="T0" fmla="*/ 0 w 337"/>
                  <a:gd name="T1" fmla="*/ 27 h 83"/>
                  <a:gd name="T2" fmla="*/ 72 w 337"/>
                  <a:gd name="T3" fmla="*/ 0 h 83"/>
                  <a:gd name="T4" fmla="*/ 96 w 337"/>
                  <a:gd name="T5" fmla="*/ 54 h 83"/>
                  <a:gd name="T6" fmla="*/ 144 w 337"/>
                  <a:gd name="T7" fmla="*/ 27 h 83"/>
                  <a:gd name="T8" fmla="*/ 216 w 337"/>
                  <a:gd name="T9" fmla="*/ 82 h 83"/>
                  <a:gd name="T10" fmla="*/ 336 w 337"/>
                  <a:gd name="T11" fmla="*/ 2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7"/>
                  <a:gd name="T19" fmla="*/ 0 h 83"/>
                  <a:gd name="T20" fmla="*/ 337 w 337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7" h="83">
                    <a:moveTo>
                      <a:pt x="0" y="27"/>
                    </a:moveTo>
                    <a:lnTo>
                      <a:pt x="72" y="0"/>
                    </a:lnTo>
                    <a:lnTo>
                      <a:pt x="96" y="54"/>
                    </a:lnTo>
                    <a:lnTo>
                      <a:pt x="144" y="27"/>
                    </a:lnTo>
                    <a:lnTo>
                      <a:pt x="216" y="82"/>
                    </a:lnTo>
                    <a:lnTo>
                      <a:pt x="336" y="27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299">
                <a:extLst>
                  <a:ext uri="{FF2B5EF4-FFF2-40B4-BE49-F238E27FC236}">
                    <a16:creationId xmlns:a16="http://schemas.microsoft.com/office/drawing/2014/main" id="{5F002190-171F-4B2E-B156-215D65CFF3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250"/>
                <a:ext cx="157" cy="250"/>
              </a:xfrm>
              <a:custGeom>
                <a:avLst/>
                <a:gdLst>
                  <a:gd name="T0" fmla="*/ 0 w 115"/>
                  <a:gd name="T1" fmla="*/ 0 h 297"/>
                  <a:gd name="T2" fmla="*/ 29 w 115"/>
                  <a:gd name="T3" fmla="*/ 66 h 297"/>
                  <a:gd name="T4" fmla="*/ 44 w 115"/>
                  <a:gd name="T5" fmla="*/ 70 h 297"/>
                  <a:gd name="T6" fmla="*/ 131 w 115"/>
                  <a:gd name="T7" fmla="*/ 82 h 297"/>
                  <a:gd name="T8" fmla="*/ 78 w 115"/>
                  <a:gd name="T9" fmla="*/ 182 h 297"/>
                  <a:gd name="T10" fmla="*/ 156 w 115"/>
                  <a:gd name="T11" fmla="*/ 182 h 297"/>
                  <a:gd name="T12" fmla="*/ 131 w 115"/>
                  <a:gd name="T13" fmla="*/ 249 h 297"/>
                  <a:gd name="T14" fmla="*/ 0 w 115"/>
                  <a:gd name="T15" fmla="*/ 0 h 29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5"/>
                  <a:gd name="T25" fmla="*/ 0 h 297"/>
                  <a:gd name="T26" fmla="*/ 115 w 115"/>
                  <a:gd name="T27" fmla="*/ 297 h 29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5" h="297">
                    <a:moveTo>
                      <a:pt x="0" y="0"/>
                    </a:moveTo>
                    <a:lnTo>
                      <a:pt x="21" y="78"/>
                    </a:lnTo>
                    <a:lnTo>
                      <a:pt x="32" y="83"/>
                    </a:lnTo>
                    <a:lnTo>
                      <a:pt x="96" y="97"/>
                    </a:lnTo>
                    <a:lnTo>
                      <a:pt x="57" y="216"/>
                    </a:lnTo>
                    <a:lnTo>
                      <a:pt x="114" y="216"/>
                    </a:lnTo>
                    <a:lnTo>
                      <a:pt x="96" y="29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chemeClr val="tx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300">
                <a:extLst>
                  <a:ext uri="{FF2B5EF4-FFF2-40B4-BE49-F238E27FC236}">
                    <a16:creationId xmlns:a16="http://schemas.microsoft.com/office/drawing/2014/main" id="{9B58FACE-A3E4-4B86-BEC7-1663CE40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" y="250"/>
                <a:ext cx="91" cy="227"/>
              </a:xfrm>
              <a:custGeom>
                <a:avLst/>
                <a:gdLst>
                  <a:gd name="T0" fmla="*/ 0 w 121"/>
                  <a:gd name="T1" fmla="*/ 0 h 303"/>
                  <a:gd name="T2" fmla="*/ 17 w 121"/>
                  <a:gd name="T3" fmla="*/ 60 h 303"/>
                  <a:gd name="T4" fmla="*/ 26 w 121"/>
                  <a:gd name="T5" fmla="*/ 64 h 303"/>
                  <a:gd name="T6" fmla="*/ 76 w 121"/>
                  <a:gd name="T7" fmla="*/ 74 h 303"/>
                  <a:gd name="T8" fmla="*/ 45 w 121"/>
                  <a:gd name="T9" fmla="*/ 165 h 303"/>
                  <a:gd name="T10" fmla="*/ 90 w 121"/>
                  <a:gd name="T11" fmla="*/ 165 h 303"/>
                  <a:gd name="T12" fmla="*/ 76 w 121"/>
                  <a:gd name="T13" fmla="*/ 226 h 3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303"/>
                  <a:gd name="T23" fmla="*/ 121 w 121"/>
                  <a:gd name="T24" fmla="*/ 303 h 30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303">
                    <a:moveTo>
                      <a:pt x="0" y="0"/>
                    </a:moveTo>
                    <a:lnTo>
                      <a:pt x="22" y="80"/>
                    </a:lnTo>
                    <a:lnTo>
                      <a:pt x="34" y="85"/>
                    </a:lnTo>
                    <a:lnTo>
                      <a:pt x="101" y="99"/>
                    </a:lnTo>
                    <a:lnTo>
                      <a:pt x="60" y="220"/>
                    </a:lnTo>
                    <a:lnTo>
                      <a:pt x="120" y="220"/>
                    </a:lnTo>
                    <a:lnTo>
                      <a:pt x="101" y="302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301">
                <a:extLst>
                  <a:ext uri="{FF2B5EF4-FFF2-40B4-BE49-F238E27FC236}">
                    <a16:creationId xmlns:a16="http://schemas.microsoft.com/office/drawing/2014/main" id="{8470FAE6-8906-44F5-BEE3-C819AF3810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" y="227"/>
                <a:ext cx="23" cy="68"/>
              </a:xfrm>
              <a:custGeom>
                <a:avLst/>
                <a:gdLst>
                  <a:gd name="T0" fmla="*/ 0 w 73"/>
                  <a:gd name="T1" fmla="*/ 0 h 56"/>
                  <a:gd name="T2" fmla="*/ 15 w 73"/>
                  <a:gd name="T3" fmla="*/ 21 h 56"/>
                  <a:gd name="T4" fmla="*/ 15 w 73"/>
                  <a:gd name="T5" fmla="*/ 44 h 56"/>
                  <a:gd name="T6" fmla="*/ 23 w 73"/>
                  <a:gd name="T7" fmla="*/ 67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56"/>
                  <a:gd name="T14" fmla="*/ 73 w 73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56">
                    <a:moveTo>
                      <a:pt x="0" y="0"/>
                    </a:moveTo>
                    <a:lnTo>
                      <a:pt x="48" y="17"/>
                    </a:lnTo>
                    <a:lnTo>
                      <a:pt x="48" y="36"/>
                    </a:lnTo>
                    <a:lnTo>
                      <a:pt x="72" y="55"/>
                    </a:lnTo>
                  </a:path>
                </a:pathLst>
              </a:custGeom>
              <a:solidFill>
                <a:srgbClr val="767900"/>
              </a:solidFill>
              <a:ln w="127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7" name="AutoShape 302">
              <a:extLst>
                <a:ext uri="{FF2B5EF4-FFF2-40B4-BE49-F238E27FC236}">
                  <a16:creationId xmlns:a16="http://schemas.microsoft.com/office/drawing/2014/main" id="{0C2910BB-B161-4803-9F57-F2900C16F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45" y="68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AutoShape 303">
              <a:extLst>
                <a:ext uri="{FF2B5EF4-FFF2-40B4-BE49-F238E27FC236}">
                  <a16:creationId xmlns:a16="http://schemas.microsoft.com/office/drawing/2014/main" id="{D2492F4B-B2F5-48CF-9D21-0EE0DEF93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4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4">
              <a:extLst>
                <a:ext uri="{FF2B5EF4-FFF2-40B4-BE49-F238E27FC236}">
                  <a16:creationId xmlns:a16="http://schemas.microsoft.com/office/drawing/2014/main" id="{DDD85D61-36BE-4BE7-B2BE-571063DCA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012109">
              <a:off x="135" y="27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AutoShape 305">
              <a:extLst>
                <a:ext uri="{FF2B5EF4-FFF2-40B4-BE49-F238E27FC236}">
                  <a16:creationId xmlns:a16="http://schemas.microsoft.com/office/drawing/2014/main" id="{67A06076-0BF6-4203-90D0-FDE7E78BA4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229063">
              <a:off x="361" y="18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AutoShape 306">
              <a:extLst>
                <a:ext uri="{FF2B5EF4-FFF2-40B4-BE49-F238E27FC236}">
                  <a16:creationId xmlns:a16="http://schemas.microsoft.com/office/drawing/2014/main" id="{B190D30D-EA40-4D59-B244-9EA518FC8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44323">
              <a:off x="634" y="271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AutoShape 307">
              <a:extLst>
                <a:ext uri="{FF2B5EF4-FFF2-40B4-BE49-F238E27FC236}">
                  <a16:creationId xmlns:a16="http://schemas.microsoft.com/office/drawing/2014/main" id="{C6E076CB-0935-4897-8F4E-881532FF99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88903">
              <a:off x="860" y="36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AutoShape 308">
              <a:extLst>
                <a:ext uri="{FF2B5EF4-FFF2-40B4-BE49-F238E27FC236}">
                  <a16:creationId xmlns:a16="http://schemas.microsoft.com/office/drawing/2014/main" id="{947299E1-B5C3-4818-82BE-23BB21A75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136" y="862"/>
              <a:ext cx="182" cy="181"/>
            </a:xfrm>
            <a:prstGeom prst="rightArrow">
              <a:avLst>
                <a:gd name="adj1" fmla="val 50000"/>
                <a:gd name="adj2" fmla="val 25138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" name="Group 309">
              <a:extLst>
                <a:ext uri="{FF2B5EF4-FFF2-40B4-BE49-F238E27FC236}">
                  <a16:creationId xmlns:a16="http://schemas.microsoft.com/office/drawing/2014/main" id="{68C43726-B9D4-4A48-8D50-42654BB3E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" y="0"/>
              <a:ext cx="1134" cy="1451"/>
              <a:chOff x="0" y="0"/>
              <a:chExt cx="1134" cy="1451"/>
            </a:xfrm>
          </p:grpSpPr>
          <p:sp>
            <p:nvSpPr>
              <p:cNvPr id="85" name="Freeform 310">
                <a:extLst>
                  <a:ext uri="{FF2B5EF4-FFF2-40B4-BE49-F238E27FC236}">
                    <a16:creationId xmlns:a16="http://schemas.microsoft.com/office/drawing/2014/main" id="{DD55A9A3-3652-4921-BCD0-EC2B3CE04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" y="0"/>
                <a:ext cx="136" cy="771"/>
              </a:xfrm>
              <a:custGeom>
                <a:avLst/>
                <a:gdLst>
                  <a:gd name="T0" fmla="*/ 0 w 136"/>
                  <a:gd name="T1" fmla="*/ 771 h 771"/>
                  <a:gd name="T2" fmla="*/ 91 w 136"/>
                  <a:gd name="T3" fmla="*/ 409 h 771"/>
                  <a:gd name="T4" fmla="*/ 136 w 136"/>
                  <a:gd name="T5" fmla="*/ 0 h 771"/>
                  <a:gd name="T6" fmla="*/ 0 60000 65536"/>
                  <a:gd name="T7" fmla="*/ 0 60000 65536"/>
                  <a:gd name="T8" fmla="*/ 0 60000 65536"/>
                  <a:gd name="T9" fmla="*/ 0 w 136"/>
                  <a:gd name="T10" fmla="*/ 0 h 771"/>
                  <a:gd name="T11" fmla="*/ 136 w 136"/>
                  <a:gd name="T12" fmla="*/ 771 h 7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6" h="771">
                    <a:moveTo>
                      <a:pt x="0" y="771"/>
                    </a:moveTo>
                    <a:cubicBezTo>
                      <a:pt x="34" y="654"/>
                      <a:pt x="68" y="537"/>
                      <a:pt x="91" y="409"/>
                    </a:cubicBezTo>
                    <a:cubicBezTo>
                      <a:pt x="114" y="281"/>
                      <a:pt x="125" y="140"/>
                      <a:pt x="136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Freeform 311">
                <a:extLst>
                  <a:ext uri="{FF2B5EF4-FFF2-40B4-BE49-F238E27FC236}">
                    <a16:creationId xmlns:a16="http://schemas.microsoft.com/office/drawing/2014/main" id="{0AD7F19C-87A8-47F1-903E-3440A9732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" y="998"/>
                <a:ext cx="182" cy="159"/>
              </a:xfrm>
              <a:custGeom>
                <a:avLst/>
                <a:gdLst>
                  <a:gd name="T0" fmla="*/ 182 w 182"/>
                  <a:gd name="T1" fmla="*/ 23 h 159"/>
                  <a:gd name="T2" fmla="*/ 91 w 182"/>
                  <a:gd name="T3" fmla="*/ 23 h 159"/>
                  <a:gd name="T4" fmla="*/ 0 w 182"/>
                  <a:gd name="T5" fmla="*/ 159 h 159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159"/>
                  <a:gd name="T11" fmla="*/ 182 w 182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159">
                    <a:moveTo>
                      <a:pt x="182" y="23"/>
                    </a:moveTo>
                    <a:cubicBezTo>
                      <a:pt x="151" y="11"/>
                      <a:pt x="121" y="0"/>
                      <a:pt x="91" y="23"/>
                    </a:cubicBezTo>
                    <a:cubicBezTo>
                      <a:pt x="61" y="46"/>
                      <a:pt x="30" y="102"/>
                      <a:pt x="0" y="159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Freeform 312">
                <a:extLst>
                  <a:ext uri="{FF2B5EF4-FFF2-40B4-BE49-F238E27FC236}">
                    <a16:creationId xmlns:a16="http://schemas.microsoft.com/office/drawing/2014/main" id="{3F207ABA-203D-47EB-83B9-4EF241231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134"/>
                <a:ext cx="227" cy="317"/>
              </a:xfrm>
              <a:custGeom>
                <a:avLst/>
                <a:gdLst>
                  <a:gd name="T0" fmla="*/ 227 w 227"/>
                  <a:gd name="T1" fmla="*/ 0 h 317"/>
                  <a:gd name="T2" fmla="*/ 91 w 227"/>
                  <a:gd name="T3" fmla="*/ 226 h 317"/>
                  <a:gd name="T4" fmla="*/ 0 w 227"/>
                  <a:gd name="T5" fmla="*/ 317 h 317"/>
                  <a:gd name="T6" fmla="*/ 0 60000 65536"/>
                  <a:gd name="T7" fmla="*/ 0 60000 65536"/>
                  <a:gd name="T8" fmla="*/ 0 60000 65536"/>
                  <a:gd name="T9" fmla="*/ 0 w 227"/>
                  <a:gd name="T10" fmla="*/ 0 h 317"/>
                  <a:gd name="T11" fmla="*/ 227 w 227"/>
                  <a:gd name="T12" fmla="*/ 317 h 3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" h="317">
                    <a:moveTo>
                      <a:pt x="227" y="0"/>
                    </a:moveTo>
                    <a:cubicBezTo>
                      <a:pt x="178" y="86"/>
                      <a:pt x="129" y="173"/>
                      <a:pt x="91" y="226"/>
                    </a:cubicBezTo>
                    <a:cubicBezTo>
                      <a:pt x="53" y="279"/>
                      <a:pt x="26" y="298"/>
                      <a:pt x="0" y="317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Freeform 313">
                <a:extLst>
                  <a:ext uri="{FF2B5EF4-FFF2-40B4-BE49-F238E27FC236}">
                    <a16:creationId xmlns:a16="http://schemas.microsoft.com/office/drawing/2014/main" id="{9B5ED4FF-ED5F-412E-B199-69531A3CBF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231045" flipH="1">
                <a:off x="311" y="324"/>
                <a:ext cx="614" cy="964"/>
              </a:xfrm>
              <a:custGeom>
                <a:avLst/>
                <a:gdLst>
                  <a:gd name="T0" fmla="*/ 316 w 769"/>
                  <a:gd name="T1" fmla="*/ 963 h 1208"/>
                  <a:gd name="T2" fmla="*/ 280 w 769"/>
                  <a:gd name="T3" fmla="*/ 963 h 1208"/>
                  <a:gd name="T4" fmla="*/ 56 w 769"/>
                  <a:gd name="T5" fmla="*/ 753 h 1208"/>
                  <a:gd name="T6" fmla="*/ 65 w 769"/>
                  <a:gd name="T7" fmla="*/ 749 h 1208"/>
                  <a:gd name="T8" fmla="*/ 0 w 769"/>
                  <a:gd name="T9" fmla="*/ 460 h 1208"/>
                  <a:gd name="T10" fmla="*/ 56 w 769"/>
                  <a:gd name="T11" fmla="*/ 355 h 1208"/>
                  <a:gd name="T12" fmla="*/ 53 w 769"/>
                  <a:gd name="T13" fmla="*/ 342 h 1208"/>
                  <a:gd name="T14" fmla="*/ 38 w 769"/>
                  <a:gd name="T15" fmla="*/ 208 h 1208"/>
                  <a:gd name="T16" fmla="*/ 31 w 769"/>
                  <a:gd name="T17" fmla="*/ 201 h 1208"/>
                  <a:gd name="T18" fmla="*/ 75 w 769"/>
                  <a:gd name="T19" fmla="*/ 105 h 1208"/>
                  <a:gd name="T20" fmla="*/ 168 w 769"/>
                  <a:gd name="T21" fmla="*/ 41 h 1208"/>
                  <a:gd name="T22" fmla="*/ 316 w 769"/>
                  <a:gd name="T23" fmla="*/ 0 h 1208"/>
                  <a:gd name="T24" fmla="*/ 427 w 769"/>
                  <a:gd name="T25" fmla="*/ 41 h 1208"/>
                  <a:gd name="T26" fmla="*/ 541 w 769"/>
                  <a:gd name="T27" fmla="*/ 188 h 1208"/>
                  <a:gd name="T28" fmla="*/ 558 w 769"/>
                  <a:gd name="T29" fmla="*/ 230 h 1208"/>
                  <a:gd name="T30" fmla="*/ 521 w 769"/>
                  <a:gd name="T31" fmla="*/ 377 h 1208"/>
                  <a:gd name="T32" fmla="*/ 577 w 769"/>
                  <a:gd name="T33" fmla="*/ 418 h 1208"/>
                  <a:gd name="T34" fmla="*/ 613 w 769"/>
                  <a:gd name="T35" fmla="*/ 543 h 1208"/>
                  <a:gd name="T36" fmla="*/ 613 w 769"/>
                  <a:gd name="T37" fmla="*/ 648 h 1208"/>
                  <a:gd name="T38" fmla="*/ 577 w 769"/>
                  <a:gd name="T39" fmla="*/ 712 h 1208"/>
                  <a:gd name="T40" fmla="*/ 541 w 769"/>
                  <a:gd name="T41" fmla="*/ 795 h 1208"/>
                  <a:gd name="T42" fmla="*/ 427 w 769"/>
                  <a:gd name="T43" fmla="*/ 859 h 1208"/>
                  <a:gd name="T44" fmla="*/ 316 w 769"/>
                  <a:gd name="T45" fmla="*/ 963 h 120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69"/>
                  <a:gd name="T70" fmla="*/ 0 h 1208"/>
                  <a:gd name="T71" fmla="*/ 769 w 769"/>
                  <a:gd name="T72" fmla="*/ 1208 h 120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69" h="1208">
                    <a:moveTo>
                      <a:pt x="396" y="1207"/>
                    </a:moveTo>
                    <a:lnTo>
                      <a:pt x="351" y="1207"/>
                    </a:lnTo>
                    <a:lnTo>
                      <a:pt x="70" y="944"/>
                    </a:lnTo>
                    <a:lnTo>
                      <a:pt x="82" y="938"/>
                    </a:lnTo>
                    <a:lnTo>
                      <a:pt x="0" y="576"/>
                    </a:lnTo>
                    <a:lnTo>
                      <a:pt x="70" y="445"/>
                    </a:lnTo>
                    <a:lnTo>
                      <a:pt x="67" y="428"/>
                    </a:lnTo>
                    <a:lnTo>
                      <a:pt x="48" y="261"/>
                    </a:lnTo>
                    <a:lnTo>
                      <a:pt x="39" y="252"/>
                    </a:lnTo>
                    <a:lnTo>
                      <a:pt x="94" y="132"/>
                    </a:lnTo>
                    <a:lnTo>
                      <a:pt x="211" y="52"/>
                    </a:lnTo>
                    <a:lnTo>
                      <a:pt x="396" y="0"/>
                    </a:lnTo>
                    <a:lnTo>
                      <a:pt x="535" y="52"/>
                    </a:lnTo>
                    <a:lnTo>
                      <a:pt x="677" y="236"/>
                    </a:lnTo>
                    <a:lnTo>
                      <a:pt x="699" y="288"/>
                    </a:lnTo>
                    <a:lnTo>
                      <a:pt x="653" y="472"/>
                    </a:lnTo>
                    <a:lnTo>
                      <a:pt x="723" y="524"/>
                    </a:lnTo>
                    <a:lnTo>
                      <a:pt x="768" y="681"/>
                    </a:lnTo>
                    <a:lnTo>
                      <a:pt x="768" y="812"/>
                    </a:lnTo>
                    <a:lnTo>
                      <a:pt x="723" y="892"/>
                    </a:lnTo>
                    <a:lnTo>
                      <a:pt x="677" y="996"/>
                    </a:lnTo>
                    <a:lnTo>
                      <a:pt x="535" y="1076"/>
                    </a:lnTo>
                    <a:lnTo>
                      <a:pt x="396" y="1207"/>
                    </a:lnTo>
                  </a:path>
                </a:pathLst>
              </a:custGeom>
              <a:gradFill rotWithShape="0">
                <a:gsLst>
                  <a:gs pos="0">
                    <a:srgbClr val="FDFED5"/>
                  </a:gs>
                  <a:gs pos="100000">
                    <a:srgbClr val="FCFEB9"/>
                  </a:gs>
                </a:gsLst>
                <a:path path="rect">
                  <a:fillToRect l="50000" t="50000" r="50000" b="50000"/>
                </a:path>
              </a:gradFill>
              <a:ln w="254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3" name="Text Box 314">
            <a:extLst>
              <a:ext uri="{FF2B5EF4-FFF2-40B4-BE49-F238E27FC236}">
                <a16:creationId xmlns:a16="http://schemas.microsoft.com/office/drawing/2014/main" id="{5D54B279-DD01-4C11-A05C-1859D4F5F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837" y="3326993"/>
            <a:ext cx="2447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1800" b="0">
                <a:ea typeface="HG丸ｺﾞｼｯｸM-PRO" pitchFamily="1" charset="-128"/>
              </a:rPr>
              <a:t>磨料把持力强，砂轮耐磨性好</a:t>
            </a:r>
            <a:endParaRPr lang="en-US" sz="1800" b="0">
              <a:ea typeface="HG丸ｺﾞｼｯｸM-PRO" pitchFamily="1" charset="-128"/>
            </a:endParaRPr>
          </a:p>
        </p:txBody>
      </p:sp>
      <p:sp>
        <p:nvSpPr>
          <p:cNvPr id="104" name="AutoShape 315">
            <a:extLst>
              <a:ext uri="{FF2B5EF4-FFF2-40B4-BE49-F238E27FC236}">
                <a16:creationId xmlns:a16="http://schemas.microsoft.com/office/drawing/2014/main" id="{322B68EF-377B-45DF-A978-17EBD1DDD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299" y="3325405"/>
            <a:ext cx="360363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5" name="Group 316">
            <a:extLst>
              <a:ext uri="{FF2B5EF4-FFF2-40B4-BE49-F238E27FC236}">
                <a16:creationId xmlns:a16="http://schemas.microsoft.com/office/drawing/2014/main" id="{25ED5547-3350-48BD-95E8-F01AC59EC5ED}"/>
              </a:ext>
            </a:extLst>
          </p:cNvPr>
          <p:cNvGrpSpPr>
            <a:grpSpLocks/>
          </p:cNvGrpSpPr>
          <p:nvPr/>
        </p:nvGrpSpPr>
        <p:grpSpPr bwMode="auto">
          <a:xfrm>
            <a:off x="1416249" y="2379255"/>
            <a:ext cx="3241675" cy="2606675"/>
            <a:chOff x="0" y="0"/>
            <a:chExt cx="2042" cy="1642"/>
          </a:xfrm>
        </p:grpSpPr>
        <p:grpSp>
          <p:nvGrpSpPr>
            <p:cNvPr id="106" name="Group 317">
              <a:extLst>
                <a:ext uri="{FF2B5EF4-FFF2-40B4-BE49-F238E27FC236}">
                  <a16:creationId xmlns:a16="http://schemas.microsoft.com/office/drawing/2014/main" id="{7F16BAAE-823F-4741-9527-06488DA70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861"/>
              <a:ext cx="1361" cy="781"/>
              <a:chOff x="0" y="0"/>
              <a:chExt cx="1361" cy="781"/>
            </a:xfrm>
          </p:grpSpPr>
          <p:sp>
            <p:nvSpPr>
              <p:cNvPr id="117" name="Freeform 318">
                <a:extLst>
                  <a:ext uri="{FF2B5EF4-FFF2-40B4-BE49-F238E27FC236}">
                    <a16:creationId xmlns:a16="http://schemas.microsoft.com/office/drawing/2014/main" id="{9B2ADD37-C76A-4609-B355-24FFE315D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61" cy="781"/>
              </a:xfrm>
              <a:custGeom>
                <a:avLst/>
                <a:gdLst>
                  <a:gd name="T0" fmla="*/ 0 w 2049"/>
                  <a:gd name="T1" fmla="*/ 781 h 781"/>
                  <a:gd name="T2" fmla="*/ 48 w 2049"/>
                  <a:gd name="T3" fmla="*/ 698 h 781"/>
                  <a:gd name="T4" fmla="*/ 83 w 2049"/>
                  <a:gd name="T5" fmla="*/ 623 h 781"/>
                  <a:gd name="T6" fmla="*/ 110 w 2049"/>
                  <a:gd name="T7" fmla="*/ 562 h 781"/>
                  <a:gd name="T8" fmla="*/ 128 w 2049"/>
                  <a:gd name="T9" fmla="*/ 516 h 781"/>
                  <a:gd name="T10" fmla="*/ 145 w 2049"/>
                  <a:gd name="T11" fmla="*/ 444 h 781"/>
                  <a:gd name="T12" fmla="*/ 165 w 2049"/>
                  <a:gd name="T13" fmla="*/ 344 h 781"/>
                  <a:gd name="T14" fmla="*/ 193 w 2049"/>
                  <a:gd name="T15" fmla="*/ 286 h 781"/>
                  <a:gd name="T16" fmla="*/ 234 w 2049"/>
                  <a:gd name="T17" fmla="*/ 270 h 781"/>
                  <a:gd name="T18" fmla="*/ 272 w 2049"/>
                  <a:gd name="T19" fmla="*/ 252 h 781"/>
                  <a:gd name="T20" fmla="*/ 300 w 2049"/>
                  <a:gd name="T21" fmla="*/ 237 h 781"/>
                  <a:gd name="T22" fmla="*/ 327 w 2049"/>
                  <a:gd name="T23" fmla="*/ 234 h 781"/>
                  <a:gd name="T24" fmla="*/ 349 w 2049"/>
                  <a:gd name="T25" fmla="*/ 222 h 781"/>
                  <a:gd name="T26" fmla="*/ 369 w 2049"/>
                  <a:gd name="T27" fmla="*/ 201 h 781"/>
                  <a:gd name="T28" fmla="*/ 381 w 2049"/>
                  <a:gd name="T29" fmla="*/ 189 h 781"/>
                  <a:gd name="T30" fmla="*/ 391 w 2049"/>
                  <a:gd name="T31" fmla="*/ 171 h 781"/>
                  <a:gd name="T32" fmla="*/ 397 w 2049"/>
                  <a:gd name="T33" fmla="*/ 147 h 781"/>
                  <a:gd name="T34" fmla="*/ 411 w 2049"/>
                  <a:gd name="T35" fmla="*/ 135 h 781"/>
                  <a:gd name="T36" fmla="*/ 417 w 2049"/>
                  <a:gd name="T37" fmla="*/ 114 h 781"/>
                  <a:gd name="T38" fmla="*/ 429 w 2049"/>
                  <a:gd name="T39" fmla="*/ 78 h 781"/>
                  <a:gd name="T40" fmla="*/ 439 w 2049"/>
                  <a:gd name="T41" fmla="*/ 18 h 781"/>
                  <a:gd name="T42" fmla="*/ 439 w 2049"/>
                  <a:gd name="T43" fmla="*/ 0 h 781"/>
                  <a:gd name="T44" fmla="*/ 1360 w 2049"/>
                  <a:gd name="T45" fmla="*/ 3 h 781"/>
                  <a:gd name="T46" fmla="*/ 1361 w 2049"/>
                  <a:gd name="T47" fmla="*/ 779 h 781"/>
                  <a:gd name="T48" fmla="*/ 0 w 2049"/>
                  <a:gd name="T49" fmla="*/ 781 h 78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049"/>
                  <a:gd name="T76" fmla="*/ 0 h 781"/>
                  <a:gd name="T77" fmla="*/ 2049 w 2049"/>
                  <a:gd name="T78" fmla="*/ 781 h 78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049" h="781">
                    <a:moveTo>
                      <a:pt x="0" y="781"/>
                    </a:moveTo>
                    <a:lnTo>
                      <a:pt x="72" y="698"/>
                    </a:lnTo>
                    <a:lnTo>
                      <a:pt x="125" y="623"/>
                    </a:lnTo>
                    <a:lnTo>
                      <a:pt x="166" y="562"/>
                    </a:lnTo>
                    <a:lnTo>
                      <a:pt x="192" y="516"/>
                    </a:lnTo>
                    <a:lnTo>
                      <a:pt x="219" y="444"/>
                    </a:lnTo>
                    <a:lnTo>
                      <a:pt x="249" y="344"/>
                    </a:lnTo>
                    <a:lnTo>
                      <a:pt x="290" y="286"/>
                    </a:lnTo>
                    <a:lnTo>
                      <a:pt x="352" y="270"/>
                    </a:lnTo>
                    <a:lnTo>
                      <a:pt x="409" y="252"/>
                    </a:lnTo>
                    <a:lnTo>
                      <a:pt x="451" y="237"/>
                    </a:lnTo>
                    <a:lnTo>
                      <a:pt x="493" y="234"/>
                    </a:lnTo>
                    <a:lnTo>
                      <a:pt x="526" y="222"/>
                    </a:lnTo>
                    <a:lnTo>
                      <a:pt x="556" y="201"/>
                    </a:lnTo>
                    <a:lnTo>
                      <a:pt x="574" y="189"/>
                    </a:lnTo>
                    <a:lnTo>
                      <a:pt x="589" y="171"/>
                    </a:lnTo>
                    <a:lnTo>
                      <a:pt x="598" y="147"/>
                    </a:lnTo>
                    <a:lnTo>
                      <a:pt x="619" y="135"/>
                    </a:lnTo>
                    <a:lnTo>
                      <a:pt x="628" y="114"/>
                    </a:lnTo>
                    <a:lnTo>
                      <a:pt x="646" y="78"/>
                    </a:lnTo>
                    <a:lnTo>
                      <a:pt x="661" y="18"/>
                    </a:lnTo>
                    <a:lnTo>
                      <a:pt x="661" y="0"/>
                    </a:lnTo>
                    <a:lnTo>
                      <a:pt x="2047" y="3"/>
                    </a:lnTo>
                    <a:lnTo>
                      <a:pt x="2049" y="779"/>
                    </a:lnTo>
                    <a:lnTo>
                      <a:pt x="0" y="78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3B900"/>
                  </a:gs>
                  <a:gs pos="50000">
                    <a:srgbClr val="D1D566"/>
                  </a:gs>
                  <a:gs pos="100000">
                    <a:srgbClr val="B3B900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8" name="Group 319">
                <a:extLst>
                  <a:ext uri="{FF2B5EF4-FFF2-40B4-BE49-F238E27FC236}">
                    <a16:creationId xmlns:a16="http://schemas.microsoft.com/office/drawing/2014/main" id="{5507C0A2-2667-4A25-94F2-0A441444880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2" y="136"/>
                <a:ext cx="462" cy="363"/>
                <a:chOff x="0" y="0"/>
                <a:chExt cx="768" cy="603"/>
              </a:xfrm>
            </p:grpSpPr>
            <p:sp>
              <p:nvSpPr>
                <p:cNvPr id="119" name="Freeform 320">
                  <a:extLst>
                    <a:ext uri="{FF2B5EF4-FFF2-40B4-BE49-F238E27FC236}">
                      <a16:creationId xmlns:a16="http://schemas.microsoft.com/office/drawing/2014/main" id="{0BAF6704-E5AD-4CE1-A2FA-A6BFD3DD63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04" y="272"/>
                  <a:ext cx="145" cy="331"/>
                </a:xfrm>
                <a:custGeom>
                  <a:avLst/>
                  <a:gdLst>
                    <a:gd name="T0" fmla="*/ 96 w 145"/>
                    <a:gd name="T1" fmla="*/ 0 h 331"/>
                    <a:gd name="T2" fmla="*/ 144 w 145"/>
                    <a:gd name="T3" fmla="*/ 55 h 331"/>
                    <a:gd name="T4" fmla="*/ 72 w 145"/>
                    <a:gd name="T5" fmla="*/ 83 h 331"/>
                    <a:gd name="T6" fmla="*/ 144 w 145"/>
                    <a:gd name="T7" fmla="*/ 165 h 331"/>
                    <a:gd name="T8" fmla="*/ 0 w 145"/>
                    <a:gd name="T9" fmla="*/ 220 h 331"/>
                    <a:gd name="T10" fmla="*/ 24 w 145"/>
                    <a:gd name="T11" fmla="*/ 330 h 3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5"/>
                    <a:gd name="T19" fmla="*/ 0 h 331"/>
                    <a:gd name="T20" fmla="*/ 145 w 145"/>
                    <a:gd name="T21" fmla="*/ 331 h 33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5" h="331">
                      <a:moveTo>
                        <a:pt x="96" y="0"/>
                      </a:moveTo>
                      <a:lnTo>
                        <a:pt x="144" y="55"/>
                      </a:lnTo>
                      <a:lnTo>
                        <a:pt x="72" y="83"/>
                      </a:lnTo>
                      <a:lnTo>
                        <a:pt x="144" y="165"/>
                      </a:lnTo>
                      <a:lnTo>
                        <a:pt x="0" y="220"/>
                      </a:lnTo>
                      <a:lnTo>
                        <a:pt x="24" y="330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321">
                  <a:extLst>
                    <a:ext uri="{FF2B5EF4-FFF2-40B4-BE49-F238E27FC236}">
                      <a16:creationId xmlns:a16="http://schemas.microsoft.com/office/drawing/2014/main" id="{8B7B4521-3BE9-419F-85D1-DEFC2A7C8CD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9" y="68"/>
                  <a:ext cx="67" cy="50"/>
                </a:xfrm>
                <a:custGeom>
                  <a:avLst/>
                  <a:gdLst>
                    <a:gd name="T0" fmla="*/ 0 w 67"/>
                    <a:gd name="T1" fmla="*/ 0 h 50"/>
                    <a:gd name="T2" fmla="*/ 44 w 67"/>
                    <a:gd name="T3" fmla="*/ 15 h 50"/>
                    <a:gd name="T4" fmla="*/ 44 w 67"/>
                    <a:gd name="T5" fmla="*/ 32 h 50"/>
                    <a:gd name="T6" fmla="*/ 66 w 67"/>
                    <a:gd name="T7" fmla="*/ 49 h 50"/>
                    <a:gd name="T8" fmla="*/ 0 w 67"/>
                    <a:gd name="T9" fmla="*/ 0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50"/>
                    <a:gd name="T17" fmla="*/ 67 w 67"/>
                    <a:gd name="T18" fmla="*/ 50 h 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50">
                      <a:moveTo>
                        <a:pt x="0" y="0"/>
                      </a:moveTo>
                      <a:lnTo>
                        <a:pt x="44" y="15"/>
                      </a:lnTo>
                      <a:lnTo>
                        <a:pt x="44" y="32"/>
                      </a:lnTo>
                      <a:lnTo>
                        <a:pt x="66" y="4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6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22">
                  <a:extLst>
                    <a:ext uri="{FF2B5EF4-FFF2-40B4-BE49-F238E27FC236}">
                      <a16:creationId xmlns:a16="http://schemas.microsoft.com/office/drawing/2014/main" id="{1F9735AD-329C-4E83-AAB1-D82D8EC019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31" y="0"/>
                  <a:ext cx="73" cy="56"/>
                </a:xfrm>
                <a:custGeom>
                  <a:avLst/>
                  <a:gdLst>
                    <a:gd name="T0" fmla="*/ 0 w 73"/>
                    <a:gd name="T1" fmla="*/ 0 h 56"/>
                    <a:gd name="T2" fmla="*/ 48 w 73"/>
                    <a:gd name="T3" fmla="*/ 17 h 56"/>
                    <a:gd name="T4" fmla="*/ 48 w 73"/>
                    <a:gd name="T5" fmla="*/ 36 h 56"/>
                    <a:gd name="T6" fmla="*/ 72 w 73"/>
                    <a:gd name="T7" fmla="*/ 55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56"/>
                    <a:gd name="T14" fmla="*/ 73 w 73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56">
                      <a:moveTo>
                        <a:pt x="0" y="0"/>
                      </a:moveTo>
                      <a:lnTo>
                        <a:pt x="48" y="17"/>
                      </a:lnTo>
                      <a:lnTo>
                        <a:pt x="48" y="36"/>
                      </a:lnTo>
                      <a:lnTo>
                        <a:pt x="72" y="55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23">
                  <a:extLst>
                    <a:ext uri="{FF2B5EF4-FFF2-40B4-BE49-F238E27FC236}">
                      <a16:creationId xmlns:a16="http://schemas.microsoft.com/office/drawing/2014/main" id="{2DFA407C-75B7-42EC-BDB6-03A498FA1D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1" y="68"/>
                  <a:ext cx="67" cy="78"/>
                </a:xfrm>
                <a:custGeom>
                  <a:avLst/>
                  <a:gdLst>
                    <a:gd name="T0" fmla="*/ 0 w 67"/>
                    <a:gd name="T1" fmla="*/ 0 h 78"/>
                    <a:gd name="T2" fmla="*/ 22 w 67"/>
                    <a:gd name="T3" fmla="*/ 51 h 78"/>
                    <a:gd name="T4" fmla="*/ 66 w 67"/>
                    <a:gd name="T5" fmla="*/ 51 h 78"/>
                    <a:gd name="T6" fmla="*/ 66 w 67"/>
                    <a:gd name="T7" fmla="*/ 77 h 78"/>
                    <a:gd name="T8" fmla="*/ 0 w 67"/>
                    <a:gd name="T9" fmla="*/ 0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78"/>
                    <a:gd name="T17" fmla="*/ 67 w 67"/>
                    <a:gd name="T18" fmla="*/ 78 h 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78">
                      <a:moveTo>
                        <a:pt x="0" y="0"/>
                      </a:moveTo>
                      <a:lnTo>
                        <a:pt x="22" y="51"/>
                      </a:lnTo>
                      <a:lnTo>
                        <a:pt x="66" y="51"/>
                      </a:lnTo>
                      <a:lnTo>
                        <a:pt x="66" y="7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67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24">
                  <a:extLst>
                    <a:ext uri="{FF2B5EF4-FFF2-40B4-BE49-F238E27FC236}">
                      <a16:creationId xmlns:a16="http://schemas.microsoft.com/office/drawing/2014/main" id="{05B71734-B12F-4633-8A7D-ED128A871D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21" y="68"/>
                  <a:ext cx="73" cy="84"/>
                </a:xfrm>
                <a:custGeom>
                  <a:avLst/>
                  <a:gdLst>
                    <a:gd name="T0" fmla="*/ 0 w 73"/>
                    <a:gd name="T1" fmla="*/ 0 h 84"/>
                    <a:gd name="T2" fmla="*/ 24 w 73"/>
                    <a:gd name="T3" fmla="*/ 55 h 84"/>
                    <a:gd name="T4" fmla="*/ 72 w 73"/>
                    <a:gd name="T5" fmla="*/ 55 h 84"/>
                    <a:gd name="T6" fmla="*/ 72 w 73"/>
                    <a:gd name="T7" fmla="*/ 83 h 8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84"/>
                    <a:gd name="T14" fmla="*/ 73 w 73"/>
                    <a:gd name="T15" fmla="*/ 84 h 8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84">
                      <a:moveTo>
                        <a:pt x="0" y="0"/>
                      </a:moveTo>
                      <a:lnTo>
                        <a:pt x="24" y="55"/>
                      </a:lnTo>
                      <a:lnTo>
                        <a:pt x="72" y="55"/>
                      </a:lnTo>
                      <a:lnTo>
                        <a:pt x="72" y="83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25">
                  <a:extLst>
                    <a:ext uri="{FF2B5EF4-FFF2-40B4-BE49-F238E27FC236}">
                      <a16:creationId xmlns:a16="http://schemas.microsoft.com/office/drawing/2014/main" id="{5A4AE4DE-AB8F-4426-99D6-323773022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0" y="182"/>
                  <a:ext cx="121" cy="55"/>
                </a:xfrm>
                <a:custGeom>
                  <a:avLst/>
                  <a:gdLst>
                    <a:gd name="T0" fmla="*/ 0 w 121"/>
                    <a:gd name="T1" fmla="*/ 13 h 55"/>
                    <a:gd name="T2" fmla="*/ 22 w 121"/>
                    <a:gd name="T3" fmla="*/ 41 h 55"/>
                    <a:gd name="T4" fmla="*/ 60 w 121"/>
                    <a:gd name="T5" fmla="*/ 54 h 55"/>
                    <a:gd name="T6" fmla="*/ 120 w 121"/>
                    <a:gd name="T7" fmla="*/ 41 h 55"/>
                    <a:gd name="T8" fmla="*/ 120 w 121"/>
                    <a:gd name="T9" fmla="*/ 13 h 55"/>
                    <a:gd name="T10" fmla="*/ 82 w 121"/>
                    <a:gd name="T11" fmla="*/ 0 h 55"/>
                    <a:gd name="T12" fmla="*/ 0 w 121"/>
                    <a:gd name="T13" fmla="*/ 13 h 5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1"/>
                    <a:gd name="T22" fmla="*/ 0 h 55"/>
                    <a:gd name="T23" fmla="*/ 121 w 121"/>
                    <a:gd name="T24" fmla="*/ 55 h 5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1" h="55">
                      <a:moveTo>
                        <a:pt x="0" y="13"/>
                      </a:moveTo>
                      <a:lnTo>
                        <a:pt x="22" y="41"/>
                      </a:lnTo>
                      <a:lnTo>
                        <a:pt x="60" y="54"/>
                      </a:lnTo>
                      <a:lnTo>
                        <a:pt x="120" y="41"/>
                      </a:lnTo>
                      <a:lnTo>
                        <a:pt x="120" y="13"/>
                      </a:lnTo>
                      <a:lnTo>
                        <a:pt x="82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26">
                  <a:extLst>
                    <a:ext uri="{FF2B5EF4-FFF2-40B4-BE49-F238E27FC236}">
                      <a16:creationId xmlns:a16="http://schemas.microsoft.com/office/drawing/2014/main" id="{7890E39A-B3B6-4B1C-9CEE-B06213D469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25" y="96"/>
                  <a:ext cx="97" cy="56"/>
                </a:xfrm>
                <a:custGeom>
                  <a:avLst/>
                  <a:gdLst>
                    <a:gd name="T0" fmla="*/ 0 w 97"/>
                    <a:gd name="T1" fmla="*/ 27 h 56"/>
                    <a:gd name="T2" fmla="*/ 19 w 97"/>
                    <a:gd name="T3" fmla="*/ 55 h 56"/>
                    <a:gd name="T4" fmla="*/ 58 w 97"/>
                    <a:gd name="T5" fmla="*/ 55 h 56"/>
                    <a:gd name="T6" fmla="*/ 96 w 97"/>
                    <a:gd name="T7" fmla="*/ 27 h 56"/>
                    <a:gd name="T8" fmla="*/ 58 w 97"/>
                    <a:gd name="T9" fmla="*/ 0 h 56"/>
                    <a:gd name="T10" fmla="*/ 19 w 97"/>
                    <a:gd name="T11" fmla="*/ 13 h 56"/>
                    <a:gd name="T12" fmla="*/ 0 w 97"/>
                    <a:gd name="T13" fmla="*/ 27 h 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7"/>
                    <a:gd name="T22" fmla="*/ 0 h 56"/>
                    <a:gd name="T23" fmla="*/ 97 w 97"/>
                    <a:gd name="T24" fmla="*/ 56 h 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7" h="56">
                      <a:moveTo>
                        <a:pt x="0" y="27"/>
                      </a:moveTo>
                      <a:lnTo>
                        <a:pt x="19" y="55"/>
                      </a:lnTo>
                      <a:lnTo>
                        <a:pt x="58" y="55"/>
                      </a:lnTo>
                      <a:lnTo>
                        <a:pt x="96" y="27"/>
                      </a:lnTo>
                      <a:lnTo>
                        <a:pt x="58" y="0"/>
                      </a:lnTo>
                      <a:lnTo>
                        <a:pt x="19" y="13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27">
                  <a:extLst>
                    <a:ext uri="{FF2B5EF4-FFF2-40B4-BE49-F238E27FC236}">
                      <a16:creationId xmlns:a16="http://schemas.microsoft.com/office/drawing/2014/main" id="{91F8A76B-FD67-4C30-8398-C405A0E345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77" y="151"/>
                  <a:ext cx="73" cy="55"/>
                </a:xfrm>
                <a:custGeom>
                  <a:avLst/>
                  <a:gdLst>
                    <a:gd name="T0" fmla="*/ 0 w 73"/>
                    <a:gd name="T1" fmla="*/ 13 h 55"/>
                    <a:gd name="T2" fmla="*/ 0 w 73"/>
                    <a:gd name="T3" fmla="*/ 27 h 55"/>
                    <a:gd name="T4" fmla="*/ 29 w 73"/>
                    <a:gd name="T5" fmla="*/ 54 h 55"/>
                    <a:gd name="T6" fmla="*/ 58 w 73"/>
                    <a:gd name="T7" fmla="*/ 41 h 55"/>
                    <a:gd name="T8" fmla="*/ 72 w 73"/>
                    <a:gd name="T9" fmla="*/ 13 h 55"/>
                    <a:gd name="T10" fmla="*/ 43 w 73"/>
                    <a:gd name="T11" fmla="*/ 0 h 55"/>
                    <a:gd name="T12" fmla="*/ 0 w 73"/>
                    <a:gd name="T13" fmla="*/ 13 h 5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"/>
                    <a:gd name="T22" fmla="*/ 0 h 55"/>
                    <a:gd name="T23" fmla="*/ 73 w 73"/>
                    <a:gd name="T24" fmla="*/ 55 h 5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" h="55">
                      <a:moveTo>
                        <a:pt x="0" y="13"/>
                      </a:moveTo>
                      <a:lnTo>
                        <a:pt x="0" y="27"/>
                      </a:lnTo>
                      <a:lnTo>
                        <a:pt x="29" y="54"/>
                      </a:lnTo>
                      <a:lnTo>
                        <a:pt x="58" y="41"/>
                      </a:lnTo>
                      <a:lnTo>
                        <a:pt x="72" y="13"/>
                      </a:lnTo>
                      <a:lnTo>
                        <a:pt x="43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28">
                  <a:extLst>
                    <a:ext uri="{FF2B5EF4-FFF2-40B4-BE49-F238E27FC236}">
                      <a16:creationId xmlns:a16="http://schemas.microsoft.com/office/drawing/2014/main" id="{472A6A3C-CF07-4A63-9830-6F2ECEEC32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53" y="205"/>
                  <a:ext cx="73" cy="56"/>
                </a:xfrm>
                <a:custGeom>
                  <a:avLst/>
                  <a:gdLst>
                    <a:gd name="T0" fmla="*/ 0 w 73"/>
                    <a:gd name="T1" fmla="*/ 14 h 56"/>
                    <a:gd name="T2" fmla="*/ 0 w 73"/>
                    <a:gd name="T3" fmla="*/ 28 h 56"/>
                    <a:gd name="T4" fmla="*/ 29 w 73"/>
                    <a:gd name="T5" fmla="*/ 55 h 56"/>
                    <a:gd name="T6" fmla="*/ 58 w 73"/>
                    <a:gd name="T7" fmla="*/ 42 h 56"/>
                    <a:gd name="T8" fmla="*/ 72 w 73"/>
                    <a:gd name="T9" fmla="*/ 14 h 56"/>
                    <a:gd name="T10" fmla="*/ 43 w 73"/>
                    <a:gd name="T11" fmla="*/ 0 h 56"/>
                    <a:gd name="T12" fmla="*/ 0 w 73"/>
                    <a:gd name="T13" fmla="*/ 14 h 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"/>
                    <a:gd name="T22" fmla="*/ 0 h 56"/>
                    <a:gd name="T23" fmla="*/ 73 w 73"/>
                    <a:gd name="T24" fmla="*/ 56 h 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" h="56">
                      <a:moveTo>
                        <a:pt x="0" y="14"/>
                      </a:moveTo>
                      <a:lnTo>
                        <a:pt x="0" y="28"/>
                      </a:lnTo>
                      <a:lnTo>
                        <a:pt x="29" y="55"/>
                      </a:lnTo>
                      <a:lnTo>
                        <a:pt x="58" y="42"/>
                      </a:lnTo>
                      <a:lnTo>
                        <a:pt x="72" y="14"/>
                      </a:lnTo>
                      <a:lnTo>
                        <a:pt x="43" y="0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29">
                  <a:extLst>
                    <a:ext uri="{FF2B5EF4-FFF2-40B4-BE49-F238E27FC236}">
                      <a16:creationId xmlns:a16="http://schemas.microsoft.com/office/drawing/2014/main" id="{7DAEE7BC-62E3-4DE4-98E4-2BE80B1E71B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8" y="182"/>
                  <a:ext cx="49" cy="83"/>
                </a:xfrm>
                <a:custGeom>
                  <a:avLst/>
                  <a:gdLst>
                    <a:gd name="T0" fmla="*/ 36 w 49"/>
                    <a:gd name="T1" fmla="*/ 82 h 83"/>
                    <a:gd name="T2" fmla="*/ 24 w 49"/>
                    <a:gd name="T3" fmla="*/ 82 h 83"/>
                    <a:gd name="T4" fmla="*/ 0 w 49"/>
                    <a:gd name="T5" fmla="*/ 49 h 83"/>
                    <a:gd name="T6" fmla="*/ 12 w 49"/>
                    <a:gd name="T7" fmla="*/ 17 h 83"/>
                    <a:gd name="T8" fmla="*/ 36 w 49"/>
                    <a:gd name="T9" fmla="*/ 0 h 83"/>
                    <a:gd name="T10" fmla="*/ 48 w 49"/>
                    <a:gd name="T11" fmla="*/ 33 h 83"/>
                    <a:gd name="T12" fmla="*/ 36 w 49"/>
                    <a:gd name="T13" fmla="*/ 82 h 8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9"/>
                    <a:gd name="T22" fmla="*/ 0 h 83"/>
                    <a:gd name="T23" fmla="*/ 49 w 49"/>
                    <a:gd name="T24" fmla="*/ 83 h 8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9" h="83">
                      <a:moveTo>
                        <a:pt x="36" y="82"/>
                      </a:moveTo>
                      <a:lnTo>
                        <a:pt x="24" y="82"/>
                      </a:lnTo>
                      <a:lnTo>
                        <a:pt x="0" y="49"/>
                      </a:lnTo>
                      <a:lnTo>
                        <a:pt x="12" y="17"/>
                      </a:lnTo>
                      <a:lnTo>
                        <a:pt x="36" y="0"/>
                      </a:lnTo>
                      <a:lnTo>
                        <a:pt x="48" y="33"/>
                      </a:lnTo>
                      <a:lnTo>
                        <a:pt x="36" y="82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30">
                  <a:extLst>
                    <a:ext uri="{FF2B5EF4-FFF2-40B4-BE49-F238E27FC236}">
                      <a16:creationId xmlns:a16="http://schemas.microsoft.com/office/drawing/2014/main" id="{BFB11CC1-D4EC-42FB-8DB6-AF45B20FD2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31" y="182"/>
                  <a:ext cx="337" cy="83"/>
                </a:xfrm>
                <a:custGeom>
                  <a:avLst/>
                  <a:gdLst>
                    <a:gd name="T0" fmla="*/ 0 w 337"/>
                    <a:gd name="T1" fmla="*/ 27 h 83"/>
                    <a:gd name="T2" fmla="*/ 72 w 337"/>
                    <a:gd name="T3" fmla="*/ 0 h 83"/>
                    <a:gd name="T4" fmla="*/ 96 w 337"/>
                    <a:gd name="T5" fmla="*/ 54 h 83"/>
                    <a:gd name="T6" fmla="*/ 144 w 337"/>
                    <a:gd name="T7" fmla="*/ 27 h 83"/>
                    <a:gd name="T8" fmla="*/ 216 w 337"/>
                    <a:gd name="T9" fmla="*/ 82 h 83"/>
                    <a:gd name="T10" fmla="*/ 336 w 337"/>
                    <a:gd name="T11" fmla="*/ 27 h 8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7"/>
                    <a:gd name="T19" fmla="*/ 0 h 83"/>
                    <a:gd name="T20" fmla="*/ 337 w 337"/>
                    <a:gd name="T21" fmla="*/ 83 h 8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7" h="83">
                      <a:moveTo>
                        <a:pt x="0" y="27"/>
                      </a:moveTo>
                      <a:lnTo>
                        <a:pt x="72" y="0"/>
                      </a:lnTo>
                      <a:lnTo>
                        <a:pt x="96" y="54"/>
                      </a:lnTo>
                      <a:lnTo>
                        <a:pt x="144" y="27"/>
                      </a:lnTo>
                      <a:lnTo>
                        <a:pt x="216" y="82"/>
                      </a:lnTo>
                      <a:lnTo>
                        <a:pt x="336" y="27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Freeform 331">
                  <a:extLst>
                    <a:ext uri="{FF2B5EF4-FFF2-40B4-BE49-F238E27FC236}">
                      <a16:creationId xmlns:a16="http://schemas.microsoft.com/office/drawing/2014/main" id="{174A3347-1CA4-407C-99BB-8DAA18AECC0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0" y="250"/>
                  <a:ext cx="157" cy="250"/>
                </a:xfrm>
                <a:custGeom>
                  <a:avLst/>
                  <a:gdLst>
                    <a:gd name="T0" fmla="*/ 0 w 115"/>
                    <a:gd name="T1" fmla="*/ 0 h 297"/>
                    <a:gd name="T2" fmla="*/ 29 w 115"/>
                    <a:gd name="T3" fmla="*/ 66 h 297"/>
                    <a:gd name="T4" fmla="*/ 44 w 115"/>
                    <a:gd name="T5" fmla="*/ 70 h 297"/>
                    <a:gd name="T6" fmla="*/ 131 w 115"/>
                    <a:gd name="T7" fmla="*/ 82 h 297"/>
                    <a:gd name="T8" fmla="*/ 78 w 115"/>
                    <a:gd name="T9" fmla="*/ 182 h 297"/>
                    <a:gd name="T10" fmla="*/ 156 w 115"/>
                    <a:gd name="T11" fmla="*/ 182 h 297"/>
                    <a:gd name="T12" fmla="*/ 131 w 115"/>
                    <a:gd name="T13" fmla="*/ 249 h 297"/>
                    <a:gd name="T14" fmla="*/ 0 w 115"/>
                    <a:gd name="T15" fmla="*/ 0 h 2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5"/>
                    <a:gd name="T25" fmla="*/ 0 h 297"/>
                    <a:gd name="T26" fmla="*/ 115 w 115"/>
                    <a:gd name="T27" fmla="*/ 297 h 2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5" h="297">
                      <a:moveTo>
                        <a:pt x="0" y="0"/>
                      </a:moveTo>
                      <a:lnTo>
                        <a:pt x="21" y="78"/>
                      </a:lnTo>
                      <a:lnTo>
                        <a:pt x="32" y="83"/>
                      </a:lnTo>
                      <a:lnTo>
                        <a:pt x="96" y="97"/>
                      </a:lnTo>
                      <a:lnTo>
                        <a:pt x="57" y="216"/>
                      </a:lnTo>
                      <a:lnTo>
                        <a:pt x="114" y="216"/>
                      </a:lnTo>
                      <a:lnTo>
                        <a:pt x="96" y="29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chemeClr val="tx1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332">
                  <a:extLst>
                    <a:ext uri="{FF2B5EF4-FFF2-40B4-BE49-F238E27FC236}">
                      <a16:creationId xmlns:a16="http://schemas.microsoft.com/office/drawing/2014/main" id="{352CBFEA-5203-4D35-8757-5E278C93F7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3" y="250"/>
                  <a:ext cx="91" cy="227"/>
                </a:xfrm>
                <a:custGeom>
                  <a:avLst/>
                  <a:gdLst>
                    <a:gd name="T0" fmla="*/ 0 w 121"/>
                    <a:gd name="T1" fmla="*/ 0 h 303"/>
                    <a:gd name="T2" fmla="*/ 17 w 121"/>
                    <a:gd name="T3" fmla="*/ 60 h 303"/>
                    <a:gd name="T4" fmla="*/ 26 w 121"/>
                    <a:gd name="T5" fmla="*/ 64 h 303"/>
                    <a:gd name="T6" fmla="*/ 76 w 121"/>
                    <a:gd name="T7" fmla="*/ 74 h 303"/>
                    <a:gd name="T8" fmla="*/ 45 w 121"/>
                    <a:gd name="T9" fmla="*/ 165 h 303"/>
                    <a:gd name="T10" fmla="*/ 90 w 121"/>
                    <a:gd name="T11" fmla="*/ 165 h 303"/>
                    <a:gd name="T12" fmla="*/ 76 w 121"/>
                    <a:gd name="T13" fmla="*/ 226 h 30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1"/>
                    <a:gd name="T22" fmla="*/ 0 h 303"/>
                    <a:gd name="T23" fmla="*/ 121 w 121"/>
                    <a:gd name="T24" fmla="*/ 303 h 30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1" h="303">
                      <a:moveTo>
                        <a:pt x="0" y="0"/>
                      </a:moveTo>
                      <a:lnTo>
                        <a:pt x="22" y="80"/>
                      </a:lnTo>
                      <a:lnTo>
                        <a:pt x="34" y="85"/>
                      </a:lnTo>
                      <a:lnTo>
                        <a:pt x="101" y="99"/>
                      </a:lnTo>
                      <a:lnTo>
                        <a:pt x="60" y="220"/>
                      </a:lnTo>
                      <a:lnTo>
                        <a:pt x="120" y="220"/>
                      </a:lnTo>
                      <a:lnTo>
                        <a:pt x="101" y="302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33">
                  <a:extLst>
                    <a:ext uri="{FF2B5EF4-FFF2-40B4-BE49-F238E27FC236}">
                      <a16:creationId xmlns:a16="http://schemas.microsoft.com/office/drawing/2014/main" id="{8B994BC7-6F8F-433C-9573-A8EB77EAC7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113" y="227"/>
                  <a:ext cx="23" cy="68"/>
                </a:xfrm>
                <a:custGeom>
                  <a:avLst/>
                  <a:gdLst>
                    <a:gd name="T0" fmla="*/ 0 w 73"/>
                    <a:gd name="T1" fmla="*/ 0 h 56"/>
                    <a:gd name="T2" fmla="*/ 15 w 73"/>
                    <a:gd name="T3" fmla="*/ 21 h 56"/>
                    <a:gd name="T4" fmla="*/ 15 w 73"/>
                    <a:gd name="T5" fmla="*/ 44 h 56"/>
                    <a:gd name="T6" fmla="*/ 23 w 73"/>
                    <a:gd name="T7" fmla="*/ 67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56"/>
                    <a:gd name="T14" fmla="*/ 73 w 73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56">
                      <a:moveTo>
                        <a:pt x="0" y="0"/>
                      </a:moveTo>
                      <a:lnTo>
                        <a:pt x="48" y="17"/>
                      </a:lnTo>
                      <a:lnTo>
                        <a:pt x="48" y="36"/>
                      </a:lnTo>
                      <a:lnTo>
                        <a:pt x="72" y="55"/>
                      </a:lnTo>
                    </a:path>
                  </a:pathLst>
                </a:custGeom>
                <a:solidFill>
                  <a:srgbClr val="767900"/>
                </a:solidFill>
                <a:ln w="12700" cap="rnd" cmpd="sng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7" name="AutoShape 334">
              <a:extLst>
                <a:ext uri="{FF2B5EF4-FFF2-40B4-BE49-F238E27FC236}">
                  <a16:creationId xmlns:a16="http://schemas.microsoft.com/office/drawing/2014/main" id="{E7049B51-312D-4AE3-9F47-02836394F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182" y="908"/>
              <a:ext cx="137" cy="136"/>
            </a:xfrm>
            <a:prstGeom prst="rightArrow">
              <a:avLst>
                <a:gd name="adj1" fmla="val 50000"/>
                <a:gd name="adj2" fmla="val 25184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8" name="Group 335">
              <a:extLst>
                <a:ext uri="{FF2B5EF4-FFF2-40B4-BE49-F238E27FC236}">
                  <a16:creationId xmlns:a16="http://schemas.microsoft.com/office/drawing/2014/main" id="{77922988-559B-4698-B4D3-333DEA07E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134" cy="1451"/>
              <a:chOff x="0" y="0"/>
              <a:chExt cx="1134" cy="1451"/>
            </a:xfrm>
          </p:grpSpPr>
          <p:sp>
            <p:nvSpPr>
              <p:cNvPr id="113" name="Freeform 336">
                <a:extLst>
                  <a:ext uri="{FF2B5EF4-FFF2-40B4-BE49-F238E27FC236}">
                    <a16:creationId xmlns:a16="http://schemas.microsoft.com/office/drawing/2014/main" id="{42DB7468-6ACA-4A15-9646-08522987A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" y="0"/>
                <a:ext cx="136" cy="771"/>
              </a:xfrm>
              <a:custGeom>
                <a:avLst/>
                <a:gdLst>
                  <a:gd name="T0" fmla="*/ 0 w 136"/>
                  <a:gd name="T1" fmla="*/ 771 h 771"/>
                  <a:gd name="T2" fmla="*/ 91 w 136"/>
                  <a:gd name="T3" fmla="*/ 409 h 771"/>
                  <a:gd name="T4" fmla="*/ 136 w 136"/>
                  <a:gd name="T5" fmla="*/ 0 h 771"/>
                  <a:gd name="T6" fmla="*/ 0 60000 65536"/>
                  <a:gd name="T7" fmla="*/ 0 60000 65536"/>
                  <a:gd name="T8" fmla="*/ 0 60000 65536"/>
                  <a:gd name="T9" fmla="*/ 0 w 136"/>
                  <a:gd name="T10" fmla="*/ 0 h 771"/>
                  <a:gd name="T11" fmla="*/ 136 w 136"/>
                  <a:gd name="T12" fmla="*/ 771 h 7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6" h="771">
                    <a:moveTo>
                      <a:pt x="0" y="771"/>
                    </a:moveTo>
                    <a:cubicBezTo>
                      <a:pt x="34" y="654"/>
                      <a:pt x="68" y="537"/>
                      <a:pt x="91" y="409"/>
                    </a:cubicBezTo>
                    <a:cubicBezTo>
                      <a:pt x="114" y="281"/>
                      <a:pt x="125" y="140"/>
                      <a:pt x="136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Freeform 337">
                <a:extLst>
                  <a:ext uri="{FF2B5EF4-FFF2-40B4-BE49-F238E27FC236}">
                    <a16:creationId xmlns:a16="http://schemas.microsoft.com/office/drawing/2014/main" id="{EB693ED5-39E2-4035-BC1A-EE264157B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" y="998"/>
                <a:ext cx="182" cy="159"/>
              </a:xfrm>
              <a:custGeom>
                <a:avLst/>
                <a:gdLst>
                  <a:gd name="T0" fmla="*/ 182 w 182"/>
                  <a:gd name="T1" fmla="*/ 23 h 159"/>
                  <a:gd name="T2" fmla="*/ 91 w 182"/>
                  <a:gd name="T3" fmla="*/ 23 h 159"/>
                  <a:gd name="T4" fmla="*/ 0 w 182"/>
                  <a:gd name="T5" fmla="*/ 159 h 159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159"/>
                  <a:gd name="T11" fmla="*/ 182 w 182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159">
                    <a:moveTo>
                      <a:pt x="182" y="23"/>
                    </a:moveTo>
                    <a:cubicBezTo>
                      <a:pt x="151" y="11"/>
                      <a:pt x="121" y="0"/>
                      <a:pt x="91" y="23"/>
                    </a:cubicBezTo>
                    <a:cubicBezTo>
                      <a:pt x="61" y="46"/>
                      <a:pt x="30" y="102"/>
                      <a:pt x="0" y="159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Freeform 338">
                <a:extLst>
                  <a:ext uri="{FF2B5EF4-FFF2-40B4-BE49-F238E27FC236}">
                    <a16:creationId xmlns:a16="http://schemas.microsoft.com/office/drawing/2014/main" id="{4773B375-5424-47DD-ADE1-D425B3CC7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134"/>
                <a:ext cx="227" cy="317"/>
              </a:xfrm>
              <a:custGeom>
                <a:avLst/>
                <a:gdLst>
                  <a:gd name="T0" fmla="*/ 227 w 227"/>
                  <a:gd name="T1" fmla="*/ 0 h 317"/>
                  <a:gd name="T2" fmla="*/ 91 w 227"/>
                  <a:gd name="T3" fmla="*/ 226 h 317"/>
                  <a:gd name="T4" fmla="*/ 0 w 227"/>
                  <a:gd name="T5" fmla="*/ 317 h 317"/>
                  <a:gd name="T6" fmla="*/ 0 60000 65536"/>
                  <a:gd name="T7" fmla="*/ 0 60000 65536"/>
                  <a:gd name="T8" fmla="*/ 0 60000 65536"/>
                  <a:gd name="T9" fmla="*/ 0 w 227"/>
                  <a:gd name="T10" fmla="*/ 0 h 317"/>
                  <a:gd name="T11" fmla="*/ 227 w 227"/>
                  <a:gd name="T12" fmla="*/ 317 h 3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" h="317">
                    <a:moveTo>
                      <a:pt x="227" y="0"/>
                    </a:moveTo>
                    <a:cubicBezTo>
                      <a:pt x="178" y="86"/>
                      <a:pt x="129" y="173"/>
                      <a:pt x="91" y="226"/>
                    </a:cubicBezTo>
                    <a:cubicBezTo>
                      <a:pt x="53" y="279"/>
                      <a:pt x="26" y="298"/>
                      <a:pt x="0" y="317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Freeform 339">
                <a:extLst>
                  <a:ext uri="{FF2B5EF4-FFF2-40B4-BE49-F238E27FC236}">
                    <a16:creationId xmlns:a16="http://schemas.microsoft.com/office/drawing/2014/main" id="{ED1166C1-73BC-458E-8D47-8FAF7DF954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231045" flipH="1">
                <a:off x="311" y="324"/>
                <a:ext cx="614" cy="964"/>
              </a:xfrm>
              <a:custGeom>
                <a:avLst/>
                <a:gdLst>
                  <a:gd name="T0" fmla="*/ 316 w 769"/>
                  <a:gd name="T1" fmla="*/ 963 h 1208"/>
                  <a:gd name="T2" fmla="*/ 280 w 769"/>
                  <a:gd name="T3" fmla="*/ 963 h 1208"/>
                  <a:gd name="T4" fmla="*/ 56 w 769"/>
                  <a:gd name="T5" fmla="*/ 753 h 1208"/>
                  <a:gd name="T6" fmla="*/ 65 w 769"/>
                  <a:gd name="T7" fmla="*/ 749 h 1208"/>
                  <a:gd name="T8" fmla="*/ 0 w 769"/>
                  <a:gd name="T9" fmla="*/ 460 h 1208"/>
                  <a:gd name="T10" fmla="*/ 56 w 769"/>
                  <a:gd name="T11" fmla="*/ 355 h 1208"/>
                  <a:gd name="T12" fmla="*/ 53 w 769"/>
                  <a:gd name="T13" fmla="*/ 342 h 1208"/>
                  <a:gd name="T14" fmla="*/ 38 w 769"/>
                  <a:gd name="T15" fmla="*/ 208 h 1208"/>
                  <a:gd name="T16" fmla="*/ 31 w 769"/>
                  <a:gd name="T17" fmla="*/ 201 h 1208"/>
                  <a:gd name="T18" fmla="*/ 75 w 769"/>
                  <a:gd name="T19" fmla="*/ 105 h 1208"/>
                  <a:gd name="T20" fmla="*/ 168 w 769"/>
                  <a:gd name="T21" fmla="*/ 41 h 1208"/>
                  <a:gd name="T22" fmla="*/ 316 w 769"/>
                  <a:gd name="T23" fmla="*/ 0 h 1208"/>
                  <a:gd name="T24" fmla="*/ 427 w 769"/>
                  <a:gd name="T25" fmla="*/ 41 h 1208"/>
                  <a:gd name="T26" fmla="*/ 541 w 769"/>
                  <a:gd name="T27" fmla="*/ 188 h 1208"/>
                  <a:gd name="T28" fmla="*/ 558 w 769"/>
                  <a:gd name="T29" fmla="*/ 230 h 1208"/>
                  <a:gd name="T30" fmla="*/ 521 w 769"/>
                  <a:gd name="T31" fmla="*/ 377 h 1208"/>
                  <a:gd name="T32" fmla="*/ 577 w 769"/>
                  <a:gd name="T33" fmla="*/ 418 h 1208"/>
                  <a:gd name="T34" fmla="*/ 613 w 769"/>
                  <a:gd name="T35" fmla="*/ 543 h 1208"/>
                  <a:gd name="T36" fmla="*/ 613 w 769"/>
                  <a:gd name="T37" fmla="*/ 648 h 1208"/>
                  <a:gd name="T38" fmla="*/ 577 w 769"/>
                  <a:gd name="T39" fmla="*/ 712 h 1208"/>
                  <a:gd name="T40" fmla="*/ 541 w 769"/>
                  <a:gd name="T41" fmla="*/ 795 h 1208"/>
                  <a:gd name="T42" fmla="*/ 427 w 769"/>
                  <a:gd name="T43" fmla="*/ 859 h 1208"/>
                  <a:gd name="T44" fmla="*/ 316 w 769"/>
                  <a:gd name="T45" fmla="*/ 963 h 120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69"/>
                  <a:gd name="T70" fmla="*/ 0 h 1208"/>
                  <a:gd name="T71" fmla="*/ 769 w 769"/>
                  <a:gd name="T72" fmla="*/ 1208 h 120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69" h="1208">
                    <a:moveTo>
                      <a:pt x="396" y="1207"/>
                    </a:moveTo>
                    <a:lnTo>
                      <a:pt x="351" y="1207"/>
                    </a:lnTo>
                    <a:lnTo>
                      <a:pt x="70" y="944"/>
                    </a:lnTo>
                    <a:lnTo>
                      <a:pt x="82" y="938"/>
                    </a:lnTo>
                    <a:lnTo>
                      <a:pt x="0" y="576"/>
                    </a:lnTo>
                    <a:lnTo>
                      <a:pt x="70" y="445"/>
                    </a:lnTo>
                    <a:lnTo>
                      <a:pt x="67" y="428"/>
                    </a:lnTo>
                    <a:lnTo>
                      <a:pt x="48" y="261"/>
                    </a:lnTo>
                    <a:lnTo>
                      <a:pt x="39" y="252"/>
                    </a:lnTo>
                    <a:lnTo>
                      <a:pt x="94" y="132"/>
                    </a:lnTo>
                    <a:lnTo>
                      <a:pt x="211" y="52"/>
                    </a:lnTo>
                    <a:lnTo>
                      <a:pt x="396" y="0"/>
                    </a:lnTo>
                    <a:lnTo>
                      <a:pt x="535" y="52"/>
                    </a:lnTo>
                    <a:lnTo>
                      <a:pt x="677" y="236"/>
                    </a:lnTo>
                    <a:lnTo>
                      <a:pt x="699" y="288"/>
                    </a:lnTo>
                    <a:lnTo>
                      <a:pt x="653" y="472"/>
                    </a:lnTo>
                    <a:lnTo>
                      <a:pt x="723" y="524"/>
                    </a:lnTo>
                    <a:lnTo>
                      <a:pt x="768" y="681"/>
                    </a:lnTo>
                    <a:lnTo>
                      <a:pt x="768" y="812"/>
                    </a:lnTo>
                    <a:lnTo>
                      <a:pt x="723" y="892"/>
                    </a:lnTo>
                    <a:lnTo>
                      <a:pt x="677" y="996"/>
                    </a:lnTo>
                    <a:lnTo>
                      <a:pt x="535" y="1076"/>
                    </a:lnTo>
                    <a:lnTo>
                      <a:pt x="396" y="1207"/>
                    </a:lnTo>
                  </a:path>
                </a:pathLst>
              </a:custGeom>
              <a:gradFill rotWithShape="0">
                <a:gsLst>
                  <a:gs pos="0">
                    <a:srgbClr val="FDFED5"/>
                  </a:gs>
                  <a:gs pos="100000">
                    <a:srgbClr val="FCFEB9"/>
                  </a:gs>
                </a:gsLst>
                <a:path path="rect">
                  <a:fillToRect l="50000" t="50000" r="50000" b="50000"/>
                </a:path>
              </a:gradFill>
              <a:ln w="25400" cap="rnd" cmpd="sng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9" name="AutoShape 340">
              <a:extLst>
                <a:ext uri="{FF2B5EF4-FFF2-40B4-BE49-F238E27FC236}">
                  <a16:creationId xmlns:a16="http://schemas.microsoft.com/office/drawing/2014/main" id="{C0F05E56-6E0E-4B21-B9EB-38D9D5F5B2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5487">
              <a:off x="46" y="590"/>
              <a:ext cx="137" cy="136"/>
            </a:xfrm>
            <a:prstGeom prst="rightArrow">
              <a:avLst>
                <a:gd name="adj1" fmla="val 50000"/>
                <a:gd name="adj2" fmla="val 25184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AutoShape 341">
              <a:extLst>
                <a:ext uri="{FF2B5EF4-FFF2-40B4-BE49-F238E27FC236}">
                  <a16:creationId xmlns:a16="http://schemas.microsoft.com/office/drawing/2014/main" id="{8384818D-2B6A-4D04-85C2-4963A1DE0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67448">
              <a:off x="182" y="318"/>
              <a:ext cx="137" cy="136"/>
            </a:xfrm>
            <a:prstGeom prst="rightArrow">
              <a:avLst>
                <a:gd name="adj1" fmla="val 50000"/>
                <a:gd name="adj2" fmla="val 25184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AutoShape 342">
              <a:extLst>
                <a:ext uri="{FF2B5EF4-FFF2-40B4-BE49-F238E27FC236}">
                  <a16:creationId xmlns:a16="http://schemas.microsoft.com/office/drawing/2014/main" id="{F7BF5AE0-290A-486D-95EA-3F406CB33C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747740">
              <a:off x="542" y="273"/>
              <a:ext cx="137" cy="136"/>
            </a:xfrm>
            <a:prstGeom prst="rightArrow">
              <a:avLst>
                <a:gd name="adj1" fmla="val 50000"/>
                <a:gd name="adj2" fmla="val 25184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AutoShape 343">
              <a:extLst>
                <a:ext uri="{FF2B5EF4-FFF2-40B4-BE49-F238E27FC236}">
                  <a16:creationId xmlns:a16="http://schemas.microsoft.com/office/drawing/2014/main" id="{FD80E574-9472-4DE9-83B4-BCCDD9CC4F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934981">
              <a:off x="815" y="454"/>
              <a:ext cx="137" cy="136"/>
            </a:xfrm>
            <a:prstGeom prst="rightArrow">
              <a:avLst>
                <a:gd name="adj1" fmla="val 50000"/>
                <a:gd name="adj2" fmla="val 25184"/>
              </a:avLst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" name="Text Box 344">
            <a:extLst>
              <a:ext uri="{FF2B5EF4-FFF2-40B4-BE49-F238E27FC236}">
                <a16:creationId xmlns:a16="http://schemas.microsoft.com/office/drawing/2014/main" id="{7756A40C-37AC-4F2D-9852-4816A72B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12" y="5190718"/>
            <a:ext cx="3455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1800" b="0">
                <a:ea typeface="HG丸ｺﾞｼｯｸM-PRO" pitchFamily="1" charset="-128"/>
              </a:rPr>
              <a:t>磨料把持力差，砂轮耐磨性差。</a:t>
            </a:r>
            <a:endParaRPr lang="en-US" sz="1800" b="0">
              <a:ea typeface="HG丸ｺﾞｼｯｸM-PRO" pitchFamily="1" charset="-128"/>
            </a:endParaRPr>
          </a:p>
        </p:txBody>
      </p:sp>
      <p:sp>
        <p:nvSpPr>
          <p:cNvPr id="134" name="AutoShape 345">
            <a:extLst>
              <a:ext uri="{FF2B5EF4-FFF2-40B4-BE49-F238E27FC236}">
                <a16:creationId xmlns:a16="http://schemas.microsoft.com/office/drawing/2014/main" id="{202488FA-A789-4AA5-BBD1-FE1A4B1DBC23}"/>
              </a:ext>
            </a:extLst>
          </p:cNvPr>
          <p:cNvSpPr>
            <a:spLocks noChangeArrowheads="1"/>
          </p:cNvSpPr>
          <p:nvPr/>
        </p:nvSpPr>
        <p:spPr bwMode="auto">
          <a:xfrm rot="1596563">
            <a:off x="1055887" y="6062255"/>
            <a:ext cx="360362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Text Box 346">
            <a:extLst>
              <a:ext uri="{FF2B5EF4-FFF2-40B4-BE49-F238E27FC236}">
                <a16:creationId xmlns:a16="http://schemas.microsoft.com/office/drawing/2014/main" id="{913CAA1B-C8F9-4D40-ACAF-54A4A9E4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12" y="1815693"/>
            <a:ext cx="813593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000" b="0">
                <a:ea typeface="HG丸ｺﾞｼｯｸM-PRO" pitchFamily="1" charset="-128"/>
              </a:rPr>
              <a:t>软结合剂磨料把持力低，所以砂轮寿命短，但自锐性好，磨削力小，磨削光洁度高。</a:t>
            </a:r>
          </a:p>
          <a:p>
            <a:pPr algn="l" eaLnBrk="1" hangingPunct="1"/>
            <a:endParaRPr lang="en-US" b="0"/>
          </a:p>
        </p:txBody>
      </p:sp>
      <p:sp>
        <p:nvSpPr>
          <p:cNvPr id="136" name="Text Box 347">
            <a:extLst>
              <a:ext uri="{FF2B5EF4-FFF2-40B4-BE49-F238E27FC236}">
                <a16:creationId xmlns:a16="http://schemas.microsoft.com/office/drawing/2014/main" id="{53F17207-265E-43A6-A5D2-8EC31299A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249" y="246339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ja-JP" altLang="en-US" sz="1800" u="sng">
                <a:ea typeface="HG丸ｺﾞｼｯｸM-PRO" pitchFamily="1" charset="-128"/>
              </a:rPr>
              <a:t>软结合剂</a:t>
            </a:r>
          </a:p>
        </p:txBody>
      </p:sp>
      <p:sp>
        <p:nvSpPr>
          <p:cNvPr id="137" name="Text Box 348">
            <a:extLst>
              <a:ext uri="{FF2B5EF4-FFF2-40B4-BE49-F238E27FC236}">
                <a16:creationId xmlns:a16="http://schemas.microsoft.com/office/drawing/2014/main" id="{DE85010B-C51E-4878-B53D-4FDF1A0A1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199" y="289519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ja-JP" altLang="en-US" sz="1800" u="sng">
                <a:ea typeface="HG丸ｺﾞｼｯｸM-PRO" pitchFamily="1" charset="-128"/>
              </a:rPr>
              <a:t>硬结合剂</a:t>
            </a:r>
          </a:p>
        </p:txBody>
      </p:sp>
      <p:sp>
        <p:nvSpPr>
          <p:cNvPr id="138" name="Text Box 350">
            <a:extLst>
              <a:ext uri="{FF2B5EF4-FFF2-40B4-BE49-F238E27FC236}">
                <a16:creationId xmlns:a16="http://schemas.microsoft.com/office/drawing/2014/main" id="{A9380D4F-9289-4BF4-9C2C-4CE59B77D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449" y="1312455"/>
            <a:ext cx="7850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ea typeface="HG創英角ﾎﾟｯﾌﾟ体" pitchFamily="1" charset="-128"/>
              </a:rPr>
              <a:t>结合剂软硬对硅片磨削的影响</a:t>
            </a:r>
            <a:endParaRPr lang="ja-JP" altLang="en-US" sz="2400">
              <a:effectLst>
                <a:outerShdw blurRad="38100" dist="38100" dir="2700000" algn="tl">
                  <a:srgbClr val="C0C0C0"/>
                </a:outerShdw>
              </a:effectLst>
              <a:ea typeface="HG創英角ﾎﾟｯﾌﾟ体" pitchFamily="1" charset="-128"/>
            </a:endParaRPr>
          </a:p>
        </p:txBody>
      </p:sp>
      <p:sp>
        <p:nvSpPr>
          <p:cNvPr id="139" name="Text Box 351">
            <a:extLst>
              <a:ext uri="{FF2B5EF4-FFF2-40B4-BE49-F238E27FC236}">
                <a16:creationId xmlns:a16="http://schemas.microsoft.com/office/drawing/2014/main" id="{66FAF68F-9139-429F-AB01-D96C9AB28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349" y="6062255"/>
            <a:ext cx="676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rgbClr val="FF3300"/>
                </a:solidFill>
                <a:ea typeface="HGP創英角ﾎﾟｯﾌﾟ体" pitchFamily="2" charset="-128"/>
              </a:rPr>
              <a:t>表面光洁度好，表面损伤</a:t>
            </a:r>
            <a:r>
              <a:rPr lang="zh-CN" altLang="en-US" sz="2400">
                <a:solidFill>
                  <a:srgbClr val="FF3300"/>
                </a:solidFill>
                <a:ea typeface="HGP創英角ﾎﾟｯﾌﾟ体" pitchFamily="2" charset="-128"/>
              </a:rPr>
              <a:t>层薄，</a:t>
            </a:r>
            <a:r>
              <a:rPr lang="ja-JP" altLang="en-US" sz="2400">
                <a:solidFill>
                  <a:srgbClr val="FF3300"/>
                </a:solidFill>
                <a:ea typeface="HGP創英角ﾎﾟｯﾌﾟ体" pitchFamily="2" charset="-128"/>
              </a:rPr>
              <a:t>翘</a:t>
            </a:r>
            <a:r>
              <a:rPr lang="zh-CN" altLang="en-US" sz="2400">
                <a:solidFill>
                  <a:srgbClr val="FF3300"/>
                </a:solidFill>
                <a:ea typeface="HGP創英角ﾎﾟｯﾌﾟ体" pitchFamily="2" charset="-128"/>
              </a:rPr>
              <a:t>曲度小</a:t>
            </a:r>
            <a:r>
              <a:rPr lang="zh-CN" altLang="en-US" sz="2800">
                <a:solidFill>
                  <a:srgbClr val="FF3300"/>
                </a:solidFill>
                <a:ea typeface="HGP創英角ﾎﾟｯﾌﾟ体" pitchFamily="2" charset="-128"/>
              </a:rPr>
              <a:t>。</a:t>
            </a:r>
            <a:endParaRPr lang="en-US" sz="2800">
              <a:solidFill>
                <a:srgbClr val="FF3300"/>
              </a:solidFill>
              <a:ea typeface="HGP創英角ﾎﾟｯﾌﾟ体" pitchFamily="2" charset="-128"/>
            </a:endParaRPr>
          </a:p>
        </p:txBody>
      </p:sp>
      <p:sp>
        <p:nvSpPr>
          <p:cNvPr id="140" name="Text Box 352">
            <a:extLst>
              <a:ext uri="{FF2B5EF4-FFF2-40B4-BE49-F238E27FC236}">
                <a16:creationId xmlns:a16="http://schemas.microsoft.com/office/drawing/2014/main" id="{9C40758B-318A-4F4D-8765-F4A06A0B2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1249" y="3111093"/>
            <a:ext cx="1368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ja-JP" altLang="en-US" sz="2800">
                <a:solidFill>
                  <a:srgbClr val="FF3300"/>
                </a:solidFill>
                <a:ea typeface="HGP創英角ﾎﾟｯﾌﾟ体" pitchFamily="2" charset="-128"/>
              </a:rPr>
              <a:t>寿命长</a:t>
            </a:r>
          </a:p>
        </p:txBody>
      </p:sp>
      <p:sp>
        <p:nvSpPr>
          <p:cNvPr id="142" name="Rectangle 355">
            <a:extLst>
              <a:ext uri="{FF2B5EF4-FFF2-40B4-BE49-F238E27FC236}">
                <a16:creationId xmlns:a16="http://schemas.microsoft.com/office/drawing/2014/main" id="{C03A6022-D3AD-497A-AC80-5C2DE32A8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877480"/>
            <a:ext cx="46196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结合剂的硬度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1EA1D15-E67D-43CE-A6A0-AD141FF3265D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353439074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582208D5-3070-4BE8-9C84-083788019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645057"/>
            <a:ext cx="59769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b="0">
                <a:latin typeface="宋体" pitchFamily="2" charset="-122"/>
              </a:rPr>
              <a:t>  </a:t>
            </a:r>
            <a:r>
              <a:rPr lang="zh-CN" altLang="en-US" sz="2400">
                <a:latin typeface="宋体" pitchFamily="2" charset="-122"/>
              </a:rPr>
              <a:t>砂轮软硬对硅片磨削效果的影响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EFEE2BE-52DF-4905-BEDB-BE6B1C550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45" y="2221319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solidFill>
            <a:srgbClr val="3872C8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D658D539-A40A-4DB7-A815-572A1133C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45" y="2903944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C4836363-DA10-4B27-B36E-1FBB30C00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820" y="2227669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</a:t>
            </a:r>
            <a:r>
              <a:rPr lang="zh-CN" altLang="en-US" sz="2000">
                <a:solidFill>
                  <a:schemeClr val="bg1"/>
                </a:solidFill>
              </a:rPr>
              <a:t>软硬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F02D8CBB-F9F0-4491-A5A9-DB1193E61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820" y="2903944"/>
            <a:ext cx="2303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  </a:t>
            </a:r>
            <a:r>
              <a:rPr lang="zh-CN" altLang="en-US" sz="2000">
                <a:solidFill>
                  <a:schemeClr val="bg1"/>
                </a:solidFill>
              </a:rPr>
              <a:t>寿命   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A4FD0388-D089-4516-94F2-B8E83991A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45" y="3667532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B7F33FF5-9E7C-421D-B184-9DD269B6F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688" y="3695314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</a:rPr>
              <a:t>进给速率  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C4FFDD52-116B-45A0-9BC3-C70151D0B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45" y="4442232"/>
            <a:ext cx="2592387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1230174D-5869-463F-9357-CCB6FEBD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945" y="4442232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磨削力  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9C8E8F09-4EC1-4C87-ACAF-544632FD9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45" y="5240744"/>
            <a:ext cx="2592387" cy="719138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DADD4FDD-0081-4BF3-809F-88CF80485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945" y="5240744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    </a:t>
            </a:r>
            <a:r>
              <a:rPr lang="zh-CN" altLang="en-US" sz="2000">
                <a:solidFill>
                  <a:schemeClr val="bg1"/>
                </a:solidFill>
              </a:rPr>
              <a:t>崩边可能 </a:t>
            </a:r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CE9B33D4-AC42-42E0-AA0D-A32568472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82" y="2327682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软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0A0B82BC-2D63-4433-8EE5-D12F02729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70" y="234196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硬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A130E82-B592-4DB3-9DB0-076FDAA2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82" y="2986494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短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1770D96A-04B7-4063-A12C-ECFD79D76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557" y="3764369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高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21B3710F-00A7-4177-A9E2-52F7C247D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82" y="4561294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2C6BDB13-B0A3-404E-B831-4195749C3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82" y="5307419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51255ABA-1193-4662-A50D-350A37A39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70" y="3021419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长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1D0977E2-29D1-4348-B592-194DEFF6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70" y="3775482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低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EEBEB494-DD0C-4E71-B3DE-25A20ABBE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70" y="4561294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FB894F0D-CA6C-4245-9C70-AEE042873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70" y="5353457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pic>
        <p:nvPicPr>
          <p:cNvPr id="27" name="Picture 24">
            <a:extLst>
              <a:ext uri="{FF2B5EF4-FFF2-40B4-BE49-F238E27FC236}">
                <a16:creationId xmlns:a16="http://schemas.microsoft.com/office/drawing/2014/main" id="{834B0170-A067-4208-A3F9-97B03853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70" y="5750332"/>
            <a:ext cx="19431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25">
            <a:extLst>
              <a:ext uri="{FF2B5EF4-FFF2-40B4-BE49-F238E27FC236}">
                <a16:creationId xmlns:a16="http://schemas.microsoft.com/office/drawing/2014/main" id="{7F1E2F76-5C7D-4CA5-A9EA-3303BA5D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32" y="5966232"/>
            <a:ext cx="2592388" cy="719137"/>
          </a:xfrm>
          <a:prstGeom prst="leftRightArrow">
            <a:avLst>
              <a:gd name="adj1" fmla="val 50000"/>
              <a:gd name="adj2" fmla="val 72097"/>
            </a:avLst>
          </a:prstGeom>
          <a:gradFill rotWithShape="1">
            <a:gsLst>
              <a:gs pos="0">
                <a:srgbClr val="339933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FDA097D2-77C4-4B2D-A1BD-96C3164E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307" y="5974170"/>
            <a:ext cx="2519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</a:rPr>
              <a:t>翘曲度 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928B95E5-E971-4AD7-B6E8-8E1554A69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5570" y="6032907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小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2EE49D2B-DD5D-451C-B18E-09D6B806C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5657" y="6078944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大</a:t>
            </a: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3148B2C4-B35F-4059-90FE-3D0595578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113244"/>
            <a:ext cx="46196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结合剂的硬度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8EE701-5083-4330-BD45-FA5704F40955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22273521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47FA83DC-1D72-46DE-A69F-7246CA24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71" y="2188756"/>
            <a:ext cx="28670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C5C1EA2-9E4C-4DA5-B0CD-083E3B2E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59" y="2188756"/>
            <a:ext cx="27908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FECAC947-A859-4D8C-88E3-592AFCD60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146" y="4809718"/>
            <a:ext cx="8208963" cy="177165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SzPct val="90000"/>
              <a:buFont typeface="Wingdings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ea typeface="楷体_GB2312" pitchFamily="1" charset="-122"/>
              </a:rPr>
              <a:t>硅片砂轮的气孔率为</a:t>
            </a:r>
            <a:r>
              <a:rPr lang="en-US" sz="2400">
                <a:solidFill>
                  <a:schemeClr val="bg1"/>
                </a:solidFill>
                <a:ea typeface="楷体_GB2312" pitchFamily="1" charset="-122"/>
              </a:rPr>
              <a:t>10-50</a:t>
            </a:r>
            <a:r>
              <a:rPr lang="zh-CN" altLang="en-US" sz="2400">
                <a:solidFill>
                  <a:schemeClr val="bg1"/>
                </a:solidFill>
                <a:ea typeface="楷体_GB2312" pitchFamily="1" charset="-122"/>
              </a:rPr>
              <a:t>％，甚至更高；</a:t>
            </a:r>
          </a:p>
          <a:p>
            <a:pPr marL="342900" indent="-342900" algn="l">
              <a:spcBef>
                <a:spcPct val="20000"/>
              </a:spcBef>
              <a:buSzPct val="90000"/>
              <a:buFont typeface="Wingdings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ea typeface="楷体_GB2312" pitchFamily="1" charset="-122"/>
              </a:rPr>
              <a:t>提高磨具出刃性能和锋利度，有效降低表面损伤层厚度；</a:t>
            </a:r>
          </a:p>
          <a:p>
            <a:pPr marL="342900" indent="-342900" algn="l">
              <a:spcBef>
                <a:spcPct val="20000"/>
              </a:spcBef>
              <a:buSzPct val="90000"/>
              <a:buFont typeface="Wingdings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ea typeface="楷体_GB2312" pitchFamily="1" charset="-122"/>
              </a:rPr>
              <a:t>增加容屑能力，提高表面光洁度；</a:t>
            </a:r>
          </a:p>
          <a:p>
            <a:pPr marL="342900" indent="-342900" algn="l">
              <a:spcBef>
                <a:spcPct val="20000"/>
              </a:spcBef>
              <a:buSzPct val="90000"/>
              <a:buFont typeface="Wingdings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ea typeface="楷体_GB2312" pitchFamily="1" charset="-122"/>
              </a:rPr>
              <a:t>增强冷却效果，减少烧伤的可能。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585F9775-3B83-48E3-829C-402BD522D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46" y="4457293"/>
            <a:ext cx="4105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325</a:t>
            </a:r>
            <a:r>
              <a:rPr lang="zh-CN" altLang="en-US" sz="2000"/>
              <a:t>＃，气孔率</a:t>
            </a:r>
            <a:r>
              <a:rPr lang="en-US" sz="2000"/>
              <a:t>12</a:t>
            </a:r>
            <a:r>
              <a:rPr lang="zh-CN" altLang="en-US" sz="2000"/>
              <a:t>％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7353AB84-7756-4925-A1A2-C65861AF3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034" y="4422368"/>
            <a:ext cx="4105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2000</a:t>
            </a:r>
            <a:r>
              <a:rPr lang="zh-CN" altLang="en-US" sz="2000"/>
              <a:t>＃，气孔率</a:t>
            </a:r>
            <a:r>
              <a:rPr lang="en-US" sz="2000"/>
              <a:t>25</a:t>
            </a:r>
            <a:r>
              <a:rPr lang="zh-CN" altLang="en-US" sz="2000"/>
              <a:t>％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9CEC3C7-4E21-42F4-B4BE-0983D943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221" y="964793"/>
            <a:ext cx="8137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dirty="0">
                <a:solidFill>
                  <a:schemeClr val="folHlink"/>
                </a:solidFill>
                <a:latin typeface="宋体" pitchFamily="2" charset="-122"/>
              </a:rPr>
              <a:t>1.4 </a:t>
            </a:r>
            <a:r>
              <a:rPr lang="zh-CN" altLang="en-US" sz="2800" dirty="0">
                <a:solidFill>
                  <a:schemeClr val="folHlink"/>
                </a:solidFill>
                <a:latin typeface="宋体" pitchFamily="2" charset="-122"/>
              </a:rPr>
              <a:t>气孔</a:t>
            </a:r>
            <a:endParaRPr lang="zh-CN" altLang="en-US" sz="3200" b="0" dirty="0">
              <a:latin typeface="Tahoma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8947E299-4038-410B-AC98-FB9D49065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46" y="1469618"/>
            <a:ext cx="84248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>
                <a:solidFill>
                  <a:schemeClr val="folHlink"/>
                </a:solidFill>
                <a:latin typeface="宋体" pitchFamily="2" charset="-122"/>
              </a:rPr>
              <a:t>      </a:t>
            </a:r>
            <a:r>
              <a:rPr lang="zh-CN" altLang="en-US" sz="2400">
                <a:solidFill>
                  <a:schemeClr val="hlink"/>
                </a:solidFill>
                <a:latin typeface="宋体" pitchFamily="2" charset="-122"/>
              </a:rPr>
              <a:t>影响磨硅片砂轮微观组织形态和使用性能的重要因素</a:t>
            </a:r>
            <a:endParaRPr lang="zh-CN" altLang="en-US" sz="2400" b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BE0FCE-6788-4379-B73E-940BF67B7F49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155394935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7A6230FF-1301-4B5C-AD73-64D6AAA4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057400"/>
            <a:ext cx="29162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0E697C0-8EFA-4381-94D5-D049E93A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73" y="2130425"/>
            <a:ext cx="30099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DDBECD5-BBFA-42EC-A0F7-1C2FF3C5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198" y="2190750"/>
            <a:ext cx="2843213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CBEE83E6-616A-4DD6-9CD0-FD12A2D93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035" y="4794250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高耐磨砂轮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7426F1C-10B8-49C0-8503-8422498A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236" y="4794250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/>
              <a:t>低表面损伤砂轮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1F8B370-0C1A-4281-A72B-690FDA492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561" y="4865687"/>
            <a:ext cx="2592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/>
              <a:t>综合性能较好的砂轮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8356CA7-B6AF-4C36-B293-C7EB1C0FF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273" y="1309687"/>
            <a:ext cx="46196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 dirty="0">
                <a:solidFill>
                  <a:schemeClr val="folHlink"/>
                </a:solidFill>
                <a:latin typeface="宋体" pitchFamily="2" charset="-122"/>
              </a:rPr>
              <a:t>树脂结合剂砂轮的气孔</a:t>
            </a:r>
            <a:r>
              <a:rPr lang="zh-CN" altLang="en-US" sz="3200" b="0" dirty="0">
                <a:latin typeface="Tahoma" pitchFamily="34" charset="0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BC52B8-F3A3-42DB-B746-3F7CE609A8EF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8100849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pic>
        <p:nvPicPr>
          <p:cNvPr id="5" name="Picture 45">
            <a:extLst>
              <a:ext uri="{FF2B5EF4-FFF2-40B4-BE49-F238E27FC236}">
                <a16:creationId xmlns:a16="http://schemas.microsoft.com/office/drawing/2014/main" id="{54AE2C48-D323-40D2-9096-5B50DF1A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0" y="3910419"/>
            <a:ext cx="2447925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714D7B5F-A258-45AE-834D-A61C9CEE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570" y="3943757"/>
            <a:ext cx="25209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20915B98-C695-4E91-9CF4-AE341834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45" y="4012813"/>
            <a:ext cx="24479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8">
            <a:extLst>
              <a:ext uri="{FF2B5EF4-FFF2-40B4-BE49-F238E27FC236}">
                <a16:creationId xmlns:a16="http://schemas.microsoft.com/office/drawing/2014/main" id="{F69816FA-B2A9-4E07-85BE-3F2B162B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45" y="5599519"/>
            <a:ext cx="21605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/>
              <a:t>修型后的砂轮表面</a:t>
            </a:r>
          </a:p>
        </p:txBody>
      </p:sp>
      <p:sp>
        <p:nvSpPr>
          <p:cNvPr id="9" name="Text Box 49">
            <a:extLst>
              <a:ext uri="{FF2B5EF4-FFF2-40B4-BE49-F238E27FC236}">
                <a16:creationId xmlns:a16="http://schemas.microsoft.com/office/drawing/2014/main" id="{7549D66E-DEBF-425F-916D-5D3AA3833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032" y="5599519"/>
            <a:ext cx="2160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/>
              <a:t>开刃后的砂轮表面</a:t>
            </a:r>
          </a:p>
        </p:txBody>
      </p:sp>
      <p:sp>
        <p:nvSpPr>
          <p:cNvPr id="10" name="Text Box 50">
            <a:extLst>
              <a:ext uri="{FF2B5EF4-FFF2-40B4-BE49-F238E27FC236}">
                <a16:creationId xmlns:a16="http://schemas.microsoft.com/office/drawing/2014/main" id="{E0F1F7A8-56BA-4AEE-AC62-9710D965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320" y="5599519"/>
            <a:ext cx="2771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/>
              <a:t>不正确修整后的砂轮表面</a:t>
            </a: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16E1AEEA-7F09-4E10-8378-7C3FB0C93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32" y="2616607"/>
            <a:ext cx="3667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16000CC8-6085-4C35-AF8E-A2BB3F04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32" y="2616607"/>
            <a:ext cx="3667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46314634-4273-4427-A365-2D2420C99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32" y="2616607"/>
            <a:ext cx="3667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9C0E8DC3-7C0E-4FCD-BE33-28AB19DE6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95" y="2178457"/>
            <a:ext cx="8229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Char char="Ø"/>
            </a:pPr>
            <a:r>
              <a:rPr lang="en-US" sz="1800" b="0" dirty="0">
                <a:latin typeface="Tahoma" pitchFamily="34" charset="0"/>
              </a:rPr>
              <a:t> </a:t>
            </a:r>
            <a:r>
              <a:rPr lang="zh-CN" altLang="en-US" sz="2000" b="0" dirty="0">
                <a:latin typeface="Tahoma" pitchFamily="34" charset="0"/>
              </a:rPr>
              <a:t>修型，即通过对砂轮层的加工，使用砂轮的平行度和平面度达到使用要求</a:t>
            </a:r>
            <a:r>
              <a:rPr lang="zh-CN" altLang="en-US" sz="2000" b="0" dirty="0"/>
              <a:t>；</a:t>
            </a:r>
          </a:p>
        </p:txBody>
      </p:sp>
      <p:sp>
        <p:nvSpPr>
          <p:cNvPr id="16" name="Rectangle 42">
            <a:extLst>
              <a:ext uri="{FF2B5EF4-FFF2-40B4-BE49-F238E27FC236}">
                <a16:creationId xmlns:a16="http://schemas.microsoft.com/office/drawing/2014/main" id="{02FEDDCB-7C30-4523-A2BC-55A6AACFC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882" y="3043644"/>
            <a:ext cx="8229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000" b="0"/>
              <a:t>开刃，即通过修整的方法，将砂轮表面的部分结合剂去除，使用表面磨料露出新的刃口</a:t>
            </a:r>
            <a:r>
              <a:rPr lang="zh-CN" altLang="en-US" sz="2800" b="0"/>
              <a:t>。</a:t>
            </a:r>
          </a:p>
        </p:txBody>
      </p:sp>
      <p:sp>
        <p:nvSpPr>
          <p:cNvPr id="17" name="Rectangle 43">
            <a:extLst>
              <a:ext uri="{FF2B5EF4-FFF2-40B4-BE49-F238E27FC236}">
                <a16:creationId xmlns:a16="http://schemas.microsoft.com/office/drawing/2014/main" id="{83E39DEF-4F73-4B6B-B83A-5CAEEEDC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307" y="1502182"/>
            <a:ext cx="8229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>
                <a:latin typeface="Tahoma" pitchFamily="34" charset="0"/>
              </a:rPr>
              <a:t>  </a:t>
            </a:r>
            <a:r>
              <a:rPr lang="zh-CN" altLang="en-US" sz="2400" b="0"/>
              <a:t>砂轮的修整包括了修型和开刃两部分；</a:t>
            </a:r>
          </a:p>
        </p:txBody>
      </p:sp>
      <p:sp>
        <p:nvSpPr>
          <p:cNvPr id="18" name="Text Box 47">
            <a:extLst>
              <a:ext uri="{FF2B5EF4-FFF2-40B4-BE49-F238E27FC236}">
                <a16:creationId xmlns:a16="http://schemas.microsoft.com/office/drawing/2014/main" id="{EC7D0BFC-078E-4E4F-8672-C243ECC8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670" y="6182132"/>
            <a:ext cx="1512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1800"/>
          </a:p>
        </p:txBody>
      </p:sp>
      <p:sp>
        <p:nvSpPr>
          <p:cNvPr id="19" name="Rectangle 51">
            <a:extLst>
              <a:ext uri="{FF2B5EF4-FFF2-40B4-BE49-F238E27FC236}">
                <a16:creationId xmlns:a16="http://schemas.microsoft.com/office/drawing/2014/main" id="{8F660D00-DC38-40A9-9D2F-274FC82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113244"/>
            <a:ext cx="54737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sz="2400">
                <a:solidFill>
                  <a:schemeClr val="tx2"/>
                </a:solidFill>
                <a:latin typeface="Tahoma" pitchFamily="34" charset="0"/>
              </a:rPr>
              <a:t>修整的两个步骤</a:t>
            </a:r>
          </a:p>
        </p:txBody>
      </p:sp>
      <p:sp>
        <p:nvSpPr>
          <p:cNvPr id="20" name="Text Box 52">
            <a:extLst>
              <a:ext uri="{FF2B5EF4-FFF2-40B4-BE49-F238E27FC236}">
                <a16:creationId xmlns:a16="http://schemas.microsoft.com/office/drawing/2014/main" id="{B29DFBBA-4D91-4C7B-A93F-857E7B14A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670" y="5936069"/>
            <a:ext cx="7273925" cy="762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</a:rPr>
              <a:t>        </a:t>
            </a:r>
            <a:r>
              <a:rPr lang="zh-CN" altLang="en-US" sz="2000">
                <a:solidFill>
                  <a:schemeClr val="bg1"/>
                </a:solidFill>
              </a:rPr>
              <a:t>通常砂轮初次安装时修整进刀</a:t>
            </a:r>
            <a:r>
              <a:rPr lang="en-US" sz="2000">
                <a:solidFill>
                  <a:schemeClr val="bg1"/>
                </a:solidFill>
              </a:rPr>
              <a:t>200-400</a:t>
            </a:r>
            <a:r>
              <a:rPr lang="zh-CN" altLang="en-US" sz="2000">
                <a:solidFill>
                  <a:schemeClr val="bg1"/>
                </a:solidFill>
              </a:rPr>
              <a:t>微米；中间修整或开刃进刀</a:t>
            </a:r>
            <a:r>
              <a:rPr lang="en-US" sz="2000">
                <a:solidFill>
                  <a:schemeClr val="bg1"/>
                </a:solidFill>
              </a:rPr>
              <a:t>50-200</a:t>
            </a:r>
            <a:r>
              <a:rPr lang="zh-CN" altLang="en-US" sz="2000">
                <a:solidFill>
                  <a:schemeClr val="bg1"/>
                </a:solidFill>
              </a:rPr>
              <a:t>微米；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24A7C5-625B-4346-90D8-2B71A35B71E5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277153993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7786A16A-B92A-4F52-87E6-B0F04A0D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296033"/>
            <a:ext cx="58324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/>
            <a:r>
              <a:rPr lang="zh-CN" altLang="en-US" sz="1800" dirty="0">
                <a:solidFill>
                  <a:schemeClr val="folHlink"/>
                </a:solidFill>
                <a:latin typeface="Tahoma" pitchFamily="34" charset="0"/>
                <a:ea typeface="楷体_GB2312" pitchFamily="1" charset="-122"/>
              </a:rPr>
              <a:t>磨片缺陷及对策分析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6EA3455-0098-41B5-875F-E9AFB09D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407" y="2385058"/>
            <a:ext cx="6035675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B3A7A808-7412-44D2-8E83-4A4ABFFA8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86089"/>
              </p:ext>
            </p:extLst>
          </p:nvPr>
        </p:nvGraphicFramePr>
        <p:xfrm>
          <a:off x="1054870" y="1591308"/>
          <a:ext cx="8785225" cy="5266692"/>
        </p:xfrm>
        <a:graphic>
          <a:graphicData uri="http://schemas.openxmlformats.org/drawingml/2006/table">
            <a:tbl>
              <a:tblPr/>
              <a:tblGrid>
                <a:gridCol w="576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序号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现象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     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可能原因分析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            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对    策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无规律碎片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如出现在初装时，可能砂轮未修平；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如砂轮已修平，则砂轮硬度过高；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进刀速率超过砂轮的切削能力；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重修砂轮；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调整砂轮硬度可降低主轴转速；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降低进给速率；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沿磨纹裂片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砂轮中有粗颗粒磨料；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砂轮表面磨料脱落与结合剂磨损速率不匹配；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严格控制砂轮制作过程的洁净条件及原材料的纯度；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给砂轮开刃或调低结合剂的硬度；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崩边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砂轮硬度过高；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粒度过粗；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调整体砂轮硬度；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在满足进给速率要求的前提下，选用细粒度磨料；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表面光洁度差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砂轮粒度过粗；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未端进刀速率过高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砂轮表面堵塞（花片）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在满足进给速率要求的前提下，选用细粒度磨料；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降低未端的轴向进给速率，增加光刀时间，提高砂   轮转速，降低工作台转速；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修整砂轮；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TTV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值超差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砂轮的切削能力不够；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吸盘不平或透气均匀性不好；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机床主轴角度未调好；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提高砂轮的锋利度；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重修吸盘或反吹气；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调整主轴斜角；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翘曲度大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砂轮不锋利；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>
                          <a:tab pos="266700" algn="l"/>
                        </a:tabLst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进给速率过高；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选择合适合的结合剂、环宽的砂轮或提高砂轮锋利程度；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降低进给速率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烧片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砂轮的硬度过高；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进给速率超过砂轮切削能力；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提高砂轮锋利度，选用大气孔、窄环宽砂轮；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itchFamily="2" charset="2"/>
                        <a:buChar char=""/>
                        <a:tabLst>
                          <a:tab pos="266700" algn="l"/>
                        </a:tabLst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适当降低进给速率；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5DDD2C7-D19E-4CDE-AF2B-8C48D2EEF87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428728042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85816" y="2506980"/>
            <a:ext cx="5848985" cy="922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5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感谢聆听!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168CA0E-BFEB-4D02-B931-07F9E0EA675E}"/>
              </a:ext>
            </a:extLst>
          </p:cNvPr>
          <p:cNvSpPr txBox="1"/>
          <p:nvPr/>
        </p:nvSpPr>
        <p:spPr>
          <a:xfrm>
            <a:off x="1129384" y="1156950"/>
            <a:ext cx="1033096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一个理想的功率器件，应该具备下列理想的静态和动态特性：</a:t>
            </a:r>
            <a:endParaRPr lang="en-US" altLang="zh-CN" dirty="0"/>
          </a:p>
          <a:p>
            <a:r>
              <a:rPr lang="zh-CN" altLang="en-US" dirty="0"/>
              <a:t>         在截至状态下，能承受较高的电压；在导通状态下能够承受大电流并具有很低的压降；在开关转换时，开</a:t>
            </a:r>
            <a:r>
              <a:rPr lang="en-US" altLang="zh-CN" dirty="0"/>
              <a:t>/</a:t>
            </a:r>
            <a:r>
              <a:rPr lang="zh-CN" altLang="en-US" dirty="0"/>
              <a:t>关速度快，能承受较高的</a:t>
            </a:r>
            <a:r>
              <a:rPr lang="en-US" altLang="zh-CN" dirty="0"/>
              <a:t>di/dt</a:t>
            </a:r>
            <a:r>
              <a:rPr lang="zh-CN" altLang="en-US" dirty="0"/>
              <a:t>，</a:t>
            </a:r>
            <a:r>
              <a:rPr lang="en-US" altLang="zh-CN" dirty="0"/>
              <a:t>dv/dt</a:t>
            </a:r>
            <a:r>
              <a:rPr lang="zh-CN" altLang="en-US" dirty="0"/>
              <a:t>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A9FDF8-6ABC-49CD-8172-177AF8CC8E4F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工艺背景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A873D0-E04C-44EC-A2A9-2A600033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126446"/>
            <a:ext cx="2807309" cy="2476496"/>
          </a:xfrm>
          <a:prstGeom prst="rect">
            <a:avLst/>
          </a:prstGeom>
        </p:spPr>
      </p:pic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85CAF8AA-60A0-42EE-8522-26789A57C6EC}"/>
              </a:ext>
            </a:extLst>
          </p:cNvPr>
          <p:cNvGrpSpPr/>
          <p:nvPr/>
        </p:nvGrpSpPr>
        <p:grpSpPr>
          <a:xfrm>
            <a:off x="6317367" y="2516991"/>
            <a:ext cx="2063751" cy="2632076"/>
            <a:chOff x="8767886" y="2536336"/>
            <a:chExt cx="2063751" cy="2632076"/>
          </a:xfrm>
        </p:grpSpPr>
        <p:sp>
          <p:nvSpPr>
            <p:cNvPr id="99" name="Freeform 169">
              <a:extLst>
                <a:ext uri="{FF2B5EF4-FFF2-40B4-BE49-F238E27FC236}">
                  <a16:creationId xmlns:a16="http://schemas.microsoft.com/office/drawing/2014/main" id="{E4E2BA5C-0B9F-4D52-9126-1454E0CD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886" y="2780811"/>
              <a:ext cx="2062163" cy="323850"/>
            </a:xfrm>
            <a:custGeom>
              <a:avLst/>
              <a:gdLst>
                <a:gd name="T0" fmla="*/ 0 w 2598"/>
                <a:gd name="T1" fmla="*/ 204 h 409"/>
                <a:gd name="T2" fmla="*/ 325 w 2598"/>
                <a:gd name="T3" fmla="*/ 204 h 409"/>
                <a:gd name="T4" fmla="*/ 325 w 2598"/>
                <a:gd name="T5" fmla="*/ 41 h 409"/>
                <a:gd name="T6" fmla="*/ 974 w 2598"/>
                <a:gd name="T7" fmla="*/ 41 h 409"/>
                <a:gd name="T8" fmla="*/ 974 w 2598"/>
                <a:gd name="T9" fmla="*/ 204 h 409"/>
                <a:gd name="T10" fmla="*/ 1299 w 2598"/>
                <a:gd name="T11" fmla="*/ 204 h 409"/>
                <a:gd name="T12" fmla="*/ 1299 w 2598"/>
                <a:gd name="T13" fmla="*/ 163 h 409"/>
                <a:gd name="T14" fmla="*/ 1015 w 2598"/>
                <a:gd name="T15" fmla="*/ 163 h 409"/>
                <a:gd name="T16" fmla="*/ 1015 w 2598"/>
                <a:gd name="T17" fmla="*/ 0 h 409"/>
                <a:gd name="T18" fmla="*/ 284 w 2598"/>
                <a:gd name="T19" fmla="*/ 0 h 409"/>
                <a:gd name="T20" fmla="*/ 284 w 2598"/>
                <a:gd name="T21" fmla="*/ 163 h 409"/>
                <a:gd name="T22" fmla="*/ 0 w 2598"/>
                <a:gd name="T23" fmla="*/ 163 h 409"/>
                <a:gd name="T24" fmla="*/ 0 w 2598"/>
                <a:gd name="T25" fmla="*/ 204 h 4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98" h="409">
                  <a:moveTo>
                    <a:pt x="0" y="409"/>
                  </a:moveTo>
                  <a:lnTo>
                    <a:pt x="650" y="409"/>
                  </a:lnTo>
                  <a:lnTo>
                    <a:pt x="649" y="82"/>
                  </a:lnTo>
                  <a:lnTo>
                    <a:pt x="1948" y="82"/>
                  </a:lnTo>
                  <a:lnTo>
                    <a:pt x="1948" y="409"/>
                  </a:lnTo>
                  <a:lnTo>
                    <a:pt x="2598" y="409"/>
                  </a:lnTo>
                  <a:lnTo>
                    <a:pt x="2598" y="327"/>
                  </a:lnTo>
                  <a:lnTo>
                    <a:pt x="2030" y="327"/>
                  </a:lnTo>
                  <a:lnTo>
                    <a:pt x="2030" y="0"/>
                  </a:lnTo>
                  <a:lnTo>
                    <a:pt x="568" y="0"/>
                  </a:lnTo>
                  <a:lnTo>
                    <a:pt x="568" y="327"/>
                  </a:lnTo>
                  <a:lnTo>
                    <a:pt x="0" y="327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70">
              <a:extLst>
                <a:ext uri="{FF2B5EF4-FFF2-40B4-BE49-F238E27FC236}">
                  <a16:creationId xmlns:a16="http://schemas.microsoft.com/office/drawing/2014/main" id="{E0458E73-AEB1-4E22-A7AF-2B04E1017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999" y="3104661"/>
              <a:ext cx="519113" cy="387350"/>
            </a:xfrm>
            <a:custGeom>
              <a:avLst/>
              <a:gdLst>
                <a:gd name="T0" fmla="*/ 0 w 654"/>
                <a:gd name="T1" fmla="*/ 0 h 487"/>
                <a:gd name="T2" fmla="*/ 164 w 654"/>
                <a:gd name="T3" fmla="*/ 244 h 487"/>
                <a:gd name="T4" fmla="*/ 327 w 654"/>
                <a:gd name="T5" fmla="*/ 0 h 487"/>
                <a:gd name="T6" fmla="*/ 0 w 654"/>
                <a:gd name="T7" fmla="*/ 0 h 4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4" h="487">
                  <a:moveTo>
                    <a:pt x="0" y="0"/>
                  </a:moveTo>
                  <a:lnTo>
                    <a:pt x="327" y="487"/>
                  </a:lnTo>
                  <a:lnTo>
                    <a:pt x="6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Rectangle 171">
              <a:extLst>
                <a:ext uri="{FF2B5EF4-FFF2-40B4-BE49-F238E27FC236}">
                  <a16:creationId xmlns:a16="http://schemas.microsoft.com/office/drawing/2014/main" id="{0D75C385-0BF3-4B58-B043-FAF31F510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886" y="4539761"/>
              <a:ext cx="2062163" cy="650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2" name="Line 172">
              <a:extLst>
                <a:ext uri="{FF2B5EF4-FFF2-40B4-BE49-F238E27FC236}">
                  <a16:creationId xmlns:a16="http://schemas.microsoft.com/office/drawing/2014/main" id="{4F28F319-AED2-4E57-85C4-F3AB4ED57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3396761"/>
              <a:ext cx="90170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73">
              <a:extLst>
                <a:ext uri="{FF2B5EF4-FFF2-40B4-BE49-F238E27FC236}">
                  <a16:creationId xmlns:a16="http://schemas.microsoft.com/office/drawing/2014/main" id="{FC20586B-5FAB-4FAC-BE4D-A6AA3E2B9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3104661"/>
              <a:ext cx="1588" cy="15001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74">
              <a:extLst>
                <a:ext uri="{FF2B5EF4-FFF2-40B4-BE49-F238E27FC236}">
                  <a16:creationId xmlns:a16="http://schemas.microsoft.com/office/drawing/2014/main" id="{B2C38D3F-8ACC-47DD-B1B6-6E6DF6254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0049" y="3039574"/>
              <a:ext cx="1588" cy="156527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75">
              <a:extLst>
                <a:ext uri="{FF2B5EF4-FFF2-40B4-BE49-F238E27FC236}">
                  <a16:creationId xmlns:a16="http://schemas.microsoft.com/office/drawing/2014/main" id="{FCB71155-72C3-4202-A6A4-AC2962B96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4604849"/>
              <a:ext cx="20621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76">
              <a:extLst>
                <a:ext uri="{FF2B5EF4-FFF2-40B4-BE49-F238E27FC236}">
                  <a16:creationId xmlns:a16="http://schemas.microsoft.com/office/drawing/2014/main" id="{045D3590-E62C-43B1-8025-E54739139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4539761"/>
              <a:ext cx="20621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177">
              <a:extLst>
                <a:ext uri="{FF2B5EF4-FFF2-40B4-BE49-F238E27FC236}">
                  <a16:creationId xmlns:a16="http://schemas.microsoft.com/office/drawing/2014/main" id="{AFCD74E5-F57A-44CA-98BA-9AB07CE3D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4304811"/>
              <a:ext cx="20621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178">
              <a:extLst>
                <a:ext uri="{FF2B5EF4-FFF2-40B4-BE49-F238E27FC236}">
                  <a16:creationId xmlns:a16="http://schemas.microsoft.com/office/drawing/2014/main" id="{92A78182-7D1F-42C3-A004-C67876AB5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3104661"/>
              <a:ext cx="20621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79">
              <a:extLst>
                <a:ext uri="{FF2B5EF4-FFF2-40B4-BE49-F238E27FC236}">
                  <a16:creationId xmlns:a16="http://schemas.microsoft.com/office/drawing/2014/main" id="{3C2CDB4E-CE51-41B3-863B-82E4F3010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0999" y="3104661"/>
              <a:ext cx="257175" cy="3889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80">
              <a:extLst>
                <a:ext uri="{FF2B5EF4-FFF2-40B4-BE49-F238E27FC236}">
                  <a16:creationId xmlns:a16="http://schemas.microsoft.com/office/drawing/2014/main" id="{A8BE2EEF-0605-4648-B121-E77E22EC1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98174" y="3104661"/>
              <a:ext cx="258763" cy="3889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81">
              <a:extLst>
                <a:ext uri="{FF2B5EF4-FFF2-40B4-BE49-F238E27FC236}">
                  <a16:creationId xmlns:a16="http://schemas.microsoft.com/office/drawing/2014/main" id="{03CE5244-B84A-4786-86B4-48FB8F5BB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75911" y="3104661"/>
              <a:ext cx="322263" cy="48577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82">
              <a:extLst>
                <a:ext uri="{FF2B5EF4-FFF2-40B4-BE49-F238E27FC236}">
                  <a16:creationId xmlns:a16="http://schemas.microsoft.com/office/drawing/2014/main" id="{72C28044-E0FE-4B2E-82C8-63A85F765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98174" y="3104661"/>
              <a:ext cx="322263" cy="48577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83">
              <a:extLst>
                <a:ext uri="{FF2B5EF4-FFF2-40B4-BE49-F238E27FC236}">
                  <a16:creationId xmlns:a16="http://schemas.microsoft.com/office/drawing/2014/main" id="{2093C590-06F9-47ED-B530-BB145DBD5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561" y="3104661"/>
              <a:ext cx="63500" cy="98425"/>
            </a:xfrm>
            <a:custGeom>
              <a:avLst/>
              <a:gdLst>
                <a:gd name="T0" fmla="*/ 0 w 82"/>
                <a:gd name="T1" fmla="*/ 0 h 123"/>
                <a:gd name="T2" fmla="*/ 1 w 82"/>
                <a:gd name="T3" fmla="*/ 12 h 123"/>
                <a:gd name="T4" fmla="*/ 3 w 82"/>
                <a:gd name="T5" fmla="*/ 23 h 123"/>
                <a:gd name="T6" fmla="*/ 6 w 82"/>
                <a:gd name="T7" fmla="*/ 33 h 123"/>
                <a:gd name="T8" fmla="*/ 10 w 82"/>
                <a:gd name="T9" fmla="*/ 43 h 123"/>
                <a:gd name="T10" fmla="*/ 15 w 82"/>
                <a:gd name="T11" fmla="*/ 50 h 123"/>
                <a:gd name="T12" fmla="*/ 21 w 82"/>
                <a:gd name="T13" fmla="*/ 56 h 123"/>
                <a:gd name="T14" fmla="*/ 27 w 82"/>
                <a:gd name="T15" fmla="*/ 60 h 123"/>
                <a:gd name="T16" fmla="*/ 34 w 82"/>
                <a:gd name="T17" fmla="*/ 62 h 123"/>
                <a:gd name="T18" fmla="*/ 40 w 82"/>
                <a:gd name="T19" fmla="*/ 61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123">
                  <a:moveTo>
                    <a:pt x="0" y="0"/>
                  </a:moveTo>
                  <a:lnTo>
                    <a:pt x="3" y="23"/>
                  </a:lnTo>
                  <a:lnTo>
                    <a:pt x="7" y="46"/>
                  </a:lnTo>
                  <a:lnTo>
                    <a:pt x="12" y="66"/>
                  </a:lnTo>
                  <a:lnTo>
                    <a:pt x="21" y="85"/>
                  </a:lnTo>
                  <a:lnTo>
                    <a:pt x="31" y="100"/>
                  </a:lnTo>
                  <a:lnTo>
                    <a:pt x="43" y="111"/>
                  </a:lnTo>
                  <a:lnTo>
                    <a:pt x="55" y="119"/>
                  </a:lnTo>
                  <a:lnTo>
                    <a:pt x="69" y="123"/>
                  </a:lnTo>
                  <a:lnTo>
                    <a:pt x="82" y="122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84">
              <a:extLst>
                <a:ext uri="{FF2B5EF4-FFF2-40B4-BE49-F238E27FC236}">
                  <a16:creationId xmlns:a16="http://schemas.microsoft.com/office/drawing/2014/main" id="{603C6AB2-5EE3-428A-B72B-CE0C90836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6049" y="3104661"/>
              <a:ext cx="60325" cy="96838"/>
            </a:xfrm>
            <a:custGeom>
              <a:avLst/>
              <a:gdLst>
                <a:gd name="T0" fmla="*/ 38 w 75"/>
                <a:gd name="T1" fmla="*/ 0 h 122"/>
                <a:gd name="T2" fmla="*/ 37 w 75"/>
                <a:gd name="T3" fmla="*/ 12 h 122"/>
                <a:gd name="T4" fmla="*/ 36 w 75"/>
                <a:gd name="T5" fmla="*/ 23 h 122"/>
                <a:gd name="T6" fmla="*/ 33 w 75"/>
                <a:gd name="T7" fmla="*/ 33 h 122"/>
                <a:gd name="T8" fmla="*/ 29 w 75"/>
                <a:gd name="T9" fmla="*/ 42 h 122"/>
                <a:gd name="T10" fmla="*/ 24 w 75"/>
                <a:gd name="T11" fmla="*/ 50 h 122"/>
                <a:gd name="T12" fmla="*/ 19 w 75"/>
                <a:gd name="T13" fmla="*/ 56 h 122"/>
                <a:gd name="T14" fmla="*/ 13 w 75"/>
                <a:gd name="T15" fmla="*/ 60 h 122"/>
                <a:gd name="T16" fmla="*/ 7 w 75"/>
                <a:gd name="T17" fmla="*/ 61 h 122"/>
                <a:gd name="T18" fmla="*/ 0 w 75"/>
                <a:gd name="T19" fmla="*/ 61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122">
                  <a:moveTo>
                    <a:pt x="75" y="0"/>
                  </a:moveTo>
                  <a:lnTo>
                    <a:pt x="74" y="23"/>
                  </a:lnTo>
                  <a:lnTo>
                    <a:pt x="71" y="46"/>
                  </a:lnTo>
                  <a:lnTo>
                    <a:pt x="66" y="66"/>
                  </a:lnTo>
                  <a:lnTo>
                    <a:pt x="58" y="84"/>
                  </a:lnTo>
                  <a:lnTo>
                    <a:pt x="48" y="99"/>
                  </a:lnTo>
                  <a:lnTo>
                    <a:pt x="38" y="111"/>
                  </a:lnTo>
                  <a:lnTo>
                    <a:pt x="26" y="119"/>
                  </a:lnTo>
                  <a:lnTo>
                    <a:pt x="13" y="122"/>
                  </a:lnTo>
                  <a:lnTo>
                    <a:pt x="0" y="122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85">
              <a:extLst>
                <a:ext uri="{FF2B5EF4-FFF2-40B4-BE49-F238E27FC236}">
                  <a16:creationId xmlns:a16="http://schemas.microsoft.com/office/drawing/2014/main" id="{999D94BB-473C-458C-B931-4AC858B8F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25061" y="3201499"/>
              <a:ext cx="515938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86">
              <a:extLst>
                <a:ext uri="{FF2B5EF4-FFF2-40B4-BE49-F238E27FC236}">
                  <a16:creationId xmlns:a16="http://schemas.microsoft.com/office/drawing/2014/main" id="{D434B3D8-F55F-4142-93E6-996212C9D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58524" y="3201499"/>
              <a:ext cx="517525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187">
              <a:extLst>
                <a:ext uri="{FF2B5EF4-FFF2-40B4-BE49-F238E27FC236}">
                  <a16:creationId xmlns:a16="http://schemas.microsoft.com/office/drawing/2014/main" id="{7E9B00C7-A4B1-4708-B8E5-FF5AEE15B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7886" y="3039574"/>
              <a:ext cx="1588" cy="650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88">
              <a:extLst>
                <a:ext uri="{FF2B5EF4-FFF2-40B4-BE49-F238E27FC236}">
                  <a16:creationId xmlns:a16="http://schemas.microsoft.com/office/drawing/2014/main" id="{8437AE33-DF90-495F-B187-ECB067B4D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3039574"/>
              <a:ext cx="45085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189">
              <a:extLst>
                <a:ext uri="{FF2B5EF4-FFF2-40B4-BE49-F238E27FC236}">
                  <a16:creationId xmlns:a16="http://schemas.microsoft.com/office/drawing/2014/main" id="{F4F4DBB3-D3EF-46D3-A007-A1790A362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3824" y="2844311"/>
              <a:ext cx="1588" cy="2603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190">
              <a:extLst>
                <a:ext uri="{FF2B5EF4-FFF2-40B4-BE49-F238E27FC236}">
                  <a16:creationId xmlns:a16="http://schemas.microsoft.com/office/drawing/2014/main" id="{48D6F632-EDD7-4DA9-9C71-C6042620B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83824" y="2844311"/>
              <a:ext cx="1030288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191">
              <a:extLst>
                <a:ext uri="{FF2B5EF4-FFF2-40B4-BE49-F238E27FC236}">
                  <a16:creationId xmlns:a16="http://schemas.microsoft.com/office/drawing/2014/main" id="{79690B12-B8F5-466C-81F2-2970545FD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14111" y="2844311"/>
              <a:ext cx="1588" cy="2603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192">
              <a:extLst>
                <a:ext uri="{FF2B5EF4-FFF2-40B4-BE49-F238E27FC236}">
                  <a16:creationId xmlns:a16="http://schemas.microsoft.com/office/drawing/2014/main" id="{5BB4BE2D-1663-4D01-885F-C591AEDEBE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18736" y="2780811"/>
              <a:ext cx="1588" cy="25876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93">
              <a:extLst>
                <a:ext uri="{FF2B5EF4-FFF2-40B4-BE49-F238E27FC236}">
                  <a16:creationId xmlns:a16="http://schemas.microsoft.com/office/drawing/2014/main" id="{A51D3ECE-767B-45B9-84BC-CFA9ECFA9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8736" y="2780811"/>
              <a:ext cx="11604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194">
              <a:extLst>
                <a:ext uri="{FF2B5EF4-FFF2-40B4-BE49-F238E27FC236}">
                  <a16:creationId xmlns:a16="http://schemas.microsoft.com/office/drawing/2014/main" id="{19B3DC5A-D26F-4F11-AF26-117E6D592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9199" y="2780811"/>
              <a:ext cx="1588" cy="25876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195">
              <a:extLst>
                <a:ext uri="{FF2B5EF4-FFF2-40B4-BE49-F238E27FC236}">
                  <a16:creationId xmlns:a16="http://schemas.microsoft.com/office/drawing/2014/main" id="{7058EBA9-FC53-4DFE-8CF6-CC2FBF0E9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9199" y="3039574"/>
              <a:ext cx="45085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96">
              <a:extLst>
                <a:ext uri="{FF2B5EF4-FFF2-40B4-BE49-F238E27FC236}">
                  <a16:creationId xmlns:a16="http://schemas.microsoft.com/office/drawing/2014/main" id="{2F828E4F-6DFA-469A-9A75-223B6324B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8349" y="3396761"/>
              <a:ext cx="90170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Rectangle 197">
              <a:extLst>
                <a:ext uri="{FF2B5EF4-FFF2-40B4-BE49-F238E27FC236}">
                  <a16:creationId xmlns:a16="http://schemas.microsoft.com/office/drawing/2014/main" id="{2215995F-0729-433C-8D04-67E716DEE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6561" y="4654061"/>
              <a:ext cx="4032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000" b="1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DRAIN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28" name="Rectangle 198">
              <a:extLst>
                <a:ext uri="{FF2B5EF4-FFF2-40B4-BE49-F238E27FC236}">
                  <a16:creationId xmlns:a16="http://schemas.microsoft.com/office/drawing/2014/main" id="{94222547-2EBC-412C-91DD-055364B9F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3536" y="2536336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000" b="1" dirty="0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SOURCE</a:t>
              </a:r>
              <a:endParaRPr kumimoji="1" lang="en-US" altLang="zh-TW" dirty="0">
                <a:ea typeface="PMingLiU" panose="02020500000000000000" pitchFamily="18" charset="-120"/>
              </a:endParaRPr>
            </a:p>
          </p:txBody>
        </p:sp>
        <p:sp>
          <p:nvSpPr>
            <p:cNvPr id="129" name="Rectangle 199">
              <a:extLst>
                <a:ext uri="{FF2B5EF4-FFF2-40B4-BE49-F238E27FC236}">
                  <a16:creationId xmlns:a16="http://schemas.microsoft.com/office/drawing/2014/main" id="{94AB423F-78D7-4542-8DA3-F1D0F2B74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0774" y="3098311"/>
              <a:ext cx="13176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N+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30" name="Rectangle 200">
              <a:extLst>
                <a:ext uri="{FF2B5EF4-FFF2-40B4-BE49-F238E27FC236}">
                  <a16:creationId xmlns:a16="http://schemas.microsoft.com/office/drawing/2014/main" id="{FD177F4B-9C79-477D-B432-E0B207D7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3311" y="3252299"/>
              <a:ext cx="384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P-BASE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31" name="Rectangle 201">
              <a:extLst>
                <a:ext uri="{FF2B5EF4-FFF2-40B4-BE49-F238E27FC236}">
                  <a16:creationId xmlns:a16="http://schemas.microsoft.com/office/drawing/2014/main" id="{1A6ECDFA-2B12-4384-838A-CB1390C03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1011" y="3155461"/>
              <a:ext cx="3175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900" b="1" dirty="0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GATE</a:t>
              </a:r>
              <a:endParaRPr kumimoji="1" lang="en-US" altLang="zh-TW" dirty="0">
                <a:ea typeface="PMingLiU" panose="02020500000000000000" pitchFamily="18" charset="-120"/>
              </a:endParaRPr>
            </a:p>
          </p:txBody>
        </p:sp>
        <p:sp>
          <p:nvSpPr>
            <p:cNvPr id="132" name="Rectangle 202">
              <a:extLst>
                <a:ext uri="{FF2B5EF4-FFF2-40B4-BE49-F238E27FC236}">
                  <a16:creationId xmlns:a16="http://schemas.microsoft.com/office/drawing/2014/main" id="{F09BE94B-8AC3-4B49-AD14-E3F4B7A61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274" y="4063511"/>
              <a:ext cx="10636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N-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33" name="Rectangle 203">
              <a:extLst>
                <a:ext uri="{FF2B5EF4-FFF2-40B4-BE49-F238E27FC236}">
                  <a16:creationId xmlns:a16="http://schemas.microsoft.com/office/drawing/2014/main" id="{2F87EBBA-EBB8-4B31-80DC-368830D99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449" y="4387361"/>
              <a:ext cx="13176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N+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35" name="Freeform 205">
              <a:extLst>
                <a:ext uri="{FF2B5EF4-FFF2-40B4-BE49-F238E27FC236}">
                  <a16:creationId xmlns:a16="http://schemas.microsoft.com/office/drawing/2014/main" id="{A9EE2786-9ADC-4BDC-9FB4-11C67837B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799" y="3228486"/>
              <a:ext cx="80963" cy="141288"/>
            </a:xfrm>
            <a:custGeom>
              <a:avLst/>
              <a:gdLst>
                <a:gd name="T0" fmla="*/ 0 w 102"/>
                <a:gd name="T1" fmla="*/ 0 h 178"/>
                <a:gd name="T2" fmla="*/ 10 w 102"/>
                <a:gd name="T3" fmla="*/ 18 h 178"/>
                <a:gd name="T4" fmla="*/ 26 w 102"/>
                <a:gd name="T5" fmla="*/ 20 h 178"/>
                <a:gd name="T6" fmla="*/ 9 w 102"/>
                <a:gd name="T7" fmla="*/ 42 h 178"/>
                <a:gd name="T8" fmla="*/ 36 w 102"/>
                <a:gd name="T9" fmla="*/ 38 h 178"/>
                <a:gd name="T10" fmla="*/ 20 w 102"/>
                <a:gd name="T11" fmla="*/ 60 h 178"/>
                <a:gd name="T12" fmla="*/ 47 w 102"/>
                <a:gd name="T13" fmla="*/ 56 h 178"/>
                <a:gd name="T14" fmla="*/ 41 w 102"/>
                <a:gd name="T15" fmla="*/ 71 h 178"/>
                <a:gd name="T16" fmla="*/ 51 w 102"/>
                <a:gd name="T17" fmla="*/ 89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178">
                  <a:moveTo>
                    <a:pt x="0" y="0"/>
                  </a:moveTo>
                  <a:lnTo>
                    <a:pt x="20" y="36"/>
                  </a:lnTo>
                  <a:lnTo>
                    <a:pt x="52" y="40"/>
                  </a:lnTo>
                  <a:lnTo>
                    <a:pt x="18" y="84"/>
                  </a:lnTo>
                  <a:lnTo>
                    <a:pt x="72" y="76"/>
                  </a:lnTo>
                  <a:lnTo>
                    <a:pt x="39" y="120"/>
                  </a:lnTo>
                  <a:lnTo>
                    <a:pt x="93" y="111"/>
                  </a:lnTo>
                  <a:lnTo>
                    <a:pt x="81" y="142"/>
                  </a:lnTo>
                  <a:lnTo>
                    <a:pt x="102" y="1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Rectangle 206">
              <a:extLst>
                <a:ext uri="{FF2B5EF4-FFF2-40B4-BE49-F238E27FC236}">
                  <a16:creationId xmlns:a16="http://schemas.microsoft.com/office/drawing/2014/main" id="{9E7CC40F-D747-4D0F-B392-663C40A1D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5886" y="3236424"/>
              <a:ext cx="730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00FF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R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37" name="Rectangle 207">
              <a:extLst>
                <a:ext uri="{FF2B5EF4-FFF2-40B4-BE49-F238E27FC236}">
                  <a16:creationId xmlns:a16="http://schemas.microsoft.com/office/drawing/2014/main" id="{AAAC29EC-5783-4475-B4DD-3B05E9D21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911" y="3263411"/>
              <a:ext cx="111125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600" b="1">
                  <a:solidFill>
                    <a:srgbClr val="0000FF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CH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147" name="Line 217">
              <a:extLst>
                <a:ext uri="{FF2B5EF4-FFF2-40B4-BE49-F238E27FC236}">
                  <a16:creationId xmlns:a16="http://schemas.microsoft.com/office/drawing/2014/main" id="{37DAD05E-44F4-4476-BF3E-B616F7D93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4596911"/>
              <a:ext cx="1588" cy="1746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Line 233">
              <a:extLst>
                <a:ext uri="{FF2B5EF4-FFF2-40B4-BE49-F238E27FC236}">
                  <a16:creationId xmlns:a16="http://schemas.microsoft.com/office/drawing/2014/main" id="{36AB1881-90F2-450C-A734-473E048C9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7886" y="5150949"/>
              <a:ext cx="1588" cy="1746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Line 234">
              <a:extLst>
                <a:ext uri="{FF2B5EF4-FFF2-40B4-BE49-F238E27FC236}">
                  <a16:creationId xmlns:a16="http://schemas.microsoft.com/office/drawing/2014/main" id="{E8E5626C-1C8B-4404-9616-A723EBAB6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0049" y="4596911"/>
              <a:ext cx="1588" cy="1746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Freeform 253">
              <a:extLst>
                <a:ext uri="{FF2B5EF4-FFF2-40B4-BE49-F238E27FC236}">
                  <a16:creationId xmlns:a16="http://schemas.microsoft.com/office/drawing/2014/main" id="{E5238C85-9133-4CAD-9693-B21B42219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886" y="2844311"/>
              <a:ext cx="1546225" cy="260350"/>
            </a:xfrm>
            <a:custGeom>
              <a:avLst/>
              <a:gdLst>
                <a:gd name="T0" fmla="*/ 0 w 1948"/>
                <a:gd name="T1" fmla="*/ 164 h 327"/>
                <a:gd name="T2" fmla="*/ 325 w 1948"/>
                <a:gd name="T3" fmla="*/ 164 h 327"/>
                <a:gd name="T4" fmla="*/ 325 w 1948"/>
                <a:gd name="T5" fmla="*/ 0 h 327"/>
                <a:gd name="T6" fmla="*/ 974 w 1948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48" h="327">
                  <a:moveTo>
                    <a:pt x="0" y="327"/>
                  </a:moveTo>
                  <a:lnTo>
                    <a:pt x="649" y="327"/>
                  </a:lnTo>
                  <a:lnTo>
                    <a:pt x="649" y="0"/>
                  </a:lnTo>
                  <a:lnTo>
                    <a:pt x="1948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Freeform 254">
              <a:extLst>
                <a:ext uri="{FF2B5EF4-FFF2-40B4-BE49-F238E27FC236}">
                  <a16:creationId xmlns:a16="http://schemas.microsoft.com/office/drawing/2014/main" id="{62DFECB4-469E-43AF-A665-9CACB29AF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886" y="2780811"/>
              <a:ext cx="1611313" cy="323850"/>
            </a:xfrm>
            <a:custGeom>
              <a:avLst/>
              <a:gdLst>
                <a:gd name="T0" fmla="*/ 1015 w 2030"/>
                <a:gd name="T1" fmla="*/ 0 h 409"/>
                <a:gd name="T2" fmla="*/ 284 w 2030"/>
                <a:gd name="T3" fmla="*/ 0 h 409"/>
                <a:gd name="T4" fmla="*/ 284 w 2030"/>
                <a:gd name="T5" fmla="*/ 163 h 409"/>
                <a:gd name="T6" fmla="*/ 0 w 2030"/>
                <a:gd name="T7" fmla="*/ 163 h 409"/>
                <a:gd name="T8" fmla="*/ 0 w 2030"/>
                <a:gd name="T9" fmla="*/ 204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0" h="409">
                  <a:moveTo>
                    <a:pt x="2030" y="0"/>
                  </a:moveTo>
                  <a:lnTo>
                    <a:pt x="568" y="0"/>
                  </a:lnTo>
                  <a:lnTo>
                    <a:pt x="568" y="327"/>
                  </a:lnTo>
                  <a:lnTo>
                    <a:pt x="0" y="327"/>
                  </a:lnTo>
                  <a:lnTo>
                    <a:pt x="0" y="409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2A499D17-05CE-4736-A424-C7DDEC74776E}"/>
              </a:ext>
            </a:extLst>
          </p:cNvPr>
          <p:cNvGrpSpPr/>
          <p:nvPr/>
        </p:nvGrpSpPr>
        <p:grpSpPr>
          <a:xfrm>
            <a:off x="8811208" y="2503511"/>
            <a:ext cx="1993901" cy="2571750"/>
            <a:chOff x="9713547" y="2650881"/>
            <a:chExt cx="1993901" cy="2571750"/>
          </a:xfrm>
        </p:grpSpPr>
        <p:sp>
          <p:nvSpPr>
            <p:cNvPr id="188" name="Rectangle 5">
              <a:extLst>
                <a:ext uri="{FF2B5EF4-FFF2-40B4-BE49-F238E27FC236}">
                  <a16:creationId xmlns:a16="http://schemas.microsoft.com/office/drawing/2014/main" id="{0720B725-0288-4B0B-A6EC-EBB6A243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2785" y="5024193"/>
              <a:ext cx="1604963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300" b="1" dirty="0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UMOS  STRUCTURE</a:t>
              </a:r>
              <a:endParaRPr kumimoji="1" lang="en-US" altLang="zh-TW" dirty="0">
                <a:ea typeface="PMingLiU" panose="02020500000000000000" pitchFamily="18" charset="-120"/>
              </a:endParaRPr>
            </a:p>
          </p:txBody>
        </p:sp>
        <p:sp>
          <p:nvSpPr>
            <p:cNvPr id="190" name="Rectangle 7">
              <a:extLst>
                <a:ext uri="{FF2B5EF4-FFF2-40B4-BE49-F238E27FC236}">
                  <a16:creationId xmlns:a16="http://schemas.microsoft.com/office/drawing/2014/main" id="{A41CA7EC-E07C-45A2-A52F-46A341D96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1422" y="3266831"/>
              <a:ext cx="436563" cy="322263"/>
            </a:xfrm>
            <a:prstGeom prst="rect">
              <a:avLst/>
            </a:prstGeom>
            <a:solidFill>
              <a:schemeClr val="bg2"/>
            </a:solidFill>
            <a:ln w="143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C4B28B29-1186-4727-B8D4-1028F37A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3547" y="2876306"/>
              <a:ext cx="1992313" cy="323850"/>
            </a:xfrm>
            <a:custGeom>
              <a:avLst/>
              <a:gdLst>
                <a:gd name="T0" fmla="*/ 0 w 2512"/>
                <a:gd name="T1" fmla="*/ 204 h 393"/>
                <a:gd name="T2" fmla="*/ 314 w 2512"/>
                <a:gd name="T3" fmla="*/ 204 h 393"/>
                <a:gd name="T4" fmla="*/ 314 w 2512"/>
                <a:gd name="T5" fmla="*/ 41 h 393"/>
                <a:gd name="T6" fmla="*/ 941 w 2512"/>
                <a:gd name="T7" fmla="*/ 41 h 393"/>
                <a:gd name="T8" fmla="*/ 941 w 2512"/>
                <a:gd name="T9" fmla="*/ 204 h 393"/>
                <a:gd name="T10" fmla="*/ 1255 w 2512"/>
                <a:gd name="T11" fmla="*/ 204 h 393"/>
                <a:gd name="T12" fmla="*/ 1255 w 2512"/>
                <a:gd name="T13" fmla="*/ 163 h 393"/>
                <a:gd name="T14" fmla="*/ 980 w 2512"/>
                <a:gd name="T15" fmla="*/ 163 h 393"/>
                <a:gd name="T16" fmla="*/ 980 w 2512"/>
                <a:gd name="T17" fmla="*/ 0 h 393"/>
                <a:gd name="T18" fmla="*/ 275 w 2512"/>
                <a:gd name="T19" fmla="*/ 0 h 393"/>
                <a:gd name="T20" fmla="*/ 275 w 2512"/>
                <a:gd name="T21" fmla="*/ 163 h 393"/>
                <a:gd name="T22" fmla="*/ 0 w 2512"/>
                <a:gd name="T23" fmla="*/ 163 h 393"/>
                <a:gd name="T24" fmla="*/ 0 w 2512"/>
                <a:gd name="T25" fmla="*/ 204 h 3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12" h="393">
                  <a:moveTo>
                    <a:pt x="0" y="393"/>
                  </a:moveTo>
                  <a:lnTo>
                    <a:pt x="629" y="393"/>
                  </a:lnTo>
                  <a:lnTo>
                    <a:pt x="628" y="79"/>
                  </a:lnTo>
                  <a:lnTo>
                    <a:pt x="1884" y="79"/>
                  </a:lnTo>
                  <a:lnTo>
                    <a:pt x="1884" y="393"/>
                  </a:lnTo>
                  <a:lnTo>
                    <a:pt x="2512" y="393"/>
                  </a:lnTo>
                  <a:lnTo>
                    <a:pt x="2512" y="314"/>
                  </a:lnTo>
                  <a:lnTo>
                    <a:pt x="1962" y="314"/>
                  </a:lnTo>
                  <a:lnTo>
                    <a:pt x="1962" y="0"/>
                  </a:lnTo>
                  <a:lnTo>
                    <a:pt x="550" y="0"/>
                  </a:lnTo>
                  <a:lnTo>
                    <a:pt x="550" y="314"/>
                  </a:lnTo>
                  <a:lnTo>
                    <a:pt x="0" y="314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Rectangle 9">
              <a:extLst>
                <a:ext uri="{FF2B5EF4-FFF2-40B4-BE49-F238E27FC236}">
                  <a16:creationId xmlns:a16="http://schemas.microsoft.com/office/drawing/2014/main" id="{4A9A36B3-B830-4034-9B75-5C50E3E23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3547" y="4635256"/>
              <a:ext cx="1992313" cy="6667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93" name="Line 10">
              <a:extLst>
                <a:ext uri="{FF2B5EF4-FFF2-40B4-BE49-F238E27FC236}">
                  <a16:creationId xmlns:a16="http://schemas.microsoft.com/office/drawing/2014/main" id="{91E22183-77A7-4EFE-AB5C-902EE494C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3493844"/>
              <a:ext cx="71596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Line 11">
              <a:extLst>
                <a:ext uri="{FF2B5EF4-FFF2-40B4-BE49-F238E27FC236}">
                  <a16:creationId xmlns:a16="http://schemas.microsoft.com/office/drawing/2014/main" id="{3F873F0F-4627-477F-ADF4-2BC5EF3BA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3136656"/>
              <a:ext cx="1588" cy="15652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12">
              <a:extLst>
                <a:ext uri="{FF2B5EF4-FFF2-40B4-BE49-F238E27FC236}">
                  <a16:creationId xmlns:a16="http://schemas.microsoft.com/office/drawing/2014/main" id="{94CC452E-D7DE-42EB-8C5A-2FB0B523F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5860" y="3141419"/>
              <a:ext cx="1588" cy="15605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Line 13">
              <a:extLst>
                <a:ext uri="{FF2B5EF4-FFF2-40B4-BE49-F238E27FC236}">
                  <a16:creationId xmlns:a16="http://schemas.microsoft.com/office/drawing/2014/main" id="{0D696CFA-DE35-457C-A50D-8367DF4EB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4701931"/>
              <a:ext cx="19923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14">
              <a:extLst>
                <a:ext uri="{FF2B5EF4-FFF2-40B4-BE49-F238E27FC236}">
                  <a16:creationId xmlns:a16="http://schemas.microsoft.com/office/drawing/2014/main" id="{613326CC-CA42-4F07-9D1E-124E98F96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4635256"/>
              <a:ext cx="19923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15">
              <a:extLst>
                <a:ext uri="{FF2B5EF4-FFF2-40B4-BE49-F238E27FC236}">
                  <a16:creationId xmlns:a16="http://schemas.microsoft.com/office/drawing/2014/main" id="{575EEE09-DC61-46DC-9425-A3F97E3CE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4401894"/>
              <a:ext cx="19923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Line 16">
              <a:extLst>
                <a:ext uri="{FF2B5EF4-FFF2-40B4-BE49-F238E27FC236}">
                  <a16:creationId xmlns:a16="http://schemas.microsoft.com/office/drawing/2014/main" id="{75F96DD0-C887-43DC-8D21-7133A3F8A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3200156"/>
              <a:ext cx="199231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45D82CFD-E769-4024-882B-84EA264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285" y="3200156"/>
              <a:ext cx="63500" cy="98425"/>
            </a:xfrm>
            <a:custGeom>
              <a:avLst/>
              <a:gdLst>
                <a:gd name="T0" fmla="*/ 0 w 78"/>
                <a:gd name="T1" fmla="*/ 0 h 118"/>
                <a:gd name="T2" fmla="*/ 2 w 78"/>
                <a:gd name="T3" fmla="*/ 12 h 118"/>
                <a:gd name="T4" fmla="*/ 4 w 78"/>
                <a:gd name="T5" fmla="*/ 23 h 118"/>
                <a:gd name="T6" fmla="*/ 8 w 78"/>
                <a:gd name="T7" fmla="*/ 33 h 118"/>
                <a:gd name="T8" fmla="*/ 12 w 78"/>
                <a:gd name="T9" fmla="*/ 42 h 118"/>
                <a:gd name="T10" fmla="*/ 17 w 78"/>
                <a:gd name="T11" fmla="*/ 49 h 118"/>
                <a:gd name="T12" fmla="*/ 23 w 78"/>
                <a:gd name="T13" fmla="*/ 56 h 118"/>
                <a:gd name="T14" fmla="*/ 28 w 78"/>
                <a:gd name="T15" fmla="*/ 60 h 118"/>
                <a:gd name="T16" fmla="*/ 34 w 78"/>
                <a:gd name="T17" fmla="*/ 61 h 118"/>
                <a:gd name="T18" fmla="*/ 40 w 78"/>
                <a:gd name="T19" fmla="*/ 62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118">
                  <a:moveTo>
                    <a:pt x="0" y="0"/>
                  </a:moveTo>
                  <a:lnTo>
                    <a:pt x="3" y="22"/>
                  </a:lnTo>
                  <a:lnTo>
                    <a:pt x="8" y="43"/>
                  </a:lnTo>
                  <a:lnTo>
                    <a:pt x="15" y="63"/>
                  </a:lnTo>
                  <a:lnTo>
                    <a:pt x="24" y="80"/>
                  </a:lnTo>
                  <a:lnTo>
                    <a:pt x="33" y="94"/>
                  </a:lnTo>
                  <a:lnTo>
                    <a:pt x="44" y="106"/>
                  </a:lnTo>
                  <a:lnTo>
                    <a:pt x="55" y="114"/>
                  </a:lnTo>
                  <a:lnTo>
                    <a:pt x="67" y="117"/>
                  </a:lnTo>
                  <a:lnTo>
                    <a:pt x="78" y="118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B3D5E34B-8302-4B1E-BF19-641AACCAA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1385" y="3200156"/>
              <a:ext cx="58738" cy="98425"/>
            </a:xfrm>
            <a:custGeom>
              <a:avLst/>
              <a:gdLst>
                <a:gd name="T0" fmla="*/ 37 w 73"/>
                <a:gd name="T1" fmla="*/ 0 h 118"/>
                <a:gd name="T2" fmla="*/ 36 w 73"/>
                <a:gd name="T3" fmla="*/ 12 h 118"/>
                <a:gd name="T4" fmla="*/ 35 w 73"/>
                <a:gd name="T5" fmla="*/ 23 h 118"/>
                <a:gd name="T6" fmla="*/ 32 w 73"/>
                <a:gd name="T7" fmla="*/ 34 h 118"/>
                <a:gd name="T8" fmla="*/ 28 w 73"/>
                <a:gd name="T9" fmla="*/ 43 h 118"/>
                <a:gd name="T10" fmla="*/ 24 w 73"/>
                <a:gd name="T11" fmla="*/ 50 h 118"/>
                <a:gd name="T12" fmla="*/ 19 w 73"/>
                <a:gd name="T13" fmla="*/ 57 h 118"/>
                <a:gd name="T14" fmla="*/ 13 w 73"/>
                <a:gd name="T15" fmla="*/ 60 h 118"/>
                <a:gd name="T16" fmla="*/ 7 w 73"/>
                <a:gd name="T17" fmla="*/ 62 h 118"/>
                <a:gd name="T18" fmla="*/ 0 w 73"/>
                <a:gd name="T19" fmla="*/ 62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118">
                  <a:moveTo>
                    <a:pt x="73" y="0"/>
                  </a:moveTo>
                  <a:lnTo>
                    <a:pt x="72" y="23"/>
                  </a:lnTo>
                  <a:lnTo>
                    <a:pt x="69" y="44"/>
                  </a:lnTo>
                  <a:lnTo>
                    <a:pt x="64" y="64"/>
                  </a:lnTo>
                  <a:lnTo>
                    <a:pt x="56" y="82"/>
                  </a:lnTo>
                  <a:lnTo>
                    <a:pt x="47" y="96"/>
                  </a:lnTo>
                  <a:lnTo>
                    <a:pt x="37" y="108"/>
                  </a:lnTo>
                  <a:lnTo>
                    <a:pt x="25" y="115"/>
                  </a:lnTo>
                  <a:lnTo>
                    <a:pt x="13" y="118"/>
                  </a:lnTo>
                  <a:lnTo>
                    <a:pt x="0" y="118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19">
              <a:extLst>
                <a:ext uri="{FF2B5EF4-FFF2-40B4-BE49-F238E27FC236}">
                  <a16:creationId xmlns:a16="http://schemas.microsoft.com/office/drawing/2014/main" id="{6E54E7A3-2D0C-4CF5-A2A1-8B5E5262F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2785" y="3298581"/>
              <a:ext cx="466725" cy="31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Line 20">
              <a:extLst>
                <a:ext uri="{FF2B5EF4-FFF2-40B4-BE49-F238E27FC236}">
                  <a16:creationId xmlns:a16="http://schemas.microsoft.com/office/drawing/2014/main" id="{3D0B470D-8641-4AE8-973C-6CF7CF002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3136656"/>
              <a:ext cx="434975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21">
              <a:extLst>
                <a:ext uri="{FF2B5EF4-FFF2-40B4-BE49-F238E27FC236}">
                  <a16:creationId xmlns:a16="http://schemas.microsoft.com/office/drawing/2014/main" id="{160DF22B-E5E9-4494-B488-88A3C291B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12022" y="2944569"/>
              <a:ext cx="1588" cy="255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22">
              <a:extLst>
                <a:ext uri="{FF2B5EF4-FFF2-40B4-BE49-F238E27FC236}">
                  <a16:creationId xmlns:a16="http://schemas.microsoft.com/office/drawing/2014/main" id="{78F7F0D5-2348-4225-B355-A42D4AD40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2022" y="2941394"/>
              <a:ext cx="99536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Line 23">
              <a:extLst>
                <a:ext uri="{FF2B5EF4-FFF2-40B4-BE49-F238E27FC236}">
                  <a16:creationId xmlns:a16="http://schemas.microsoft.com/office/drawing/2014/main" id="{FF9CFE77-C9D1-4D06-A80B-DE6F91CEC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07385" y="2941394"/>
              <a:ext cx="1588" cy="25876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24">
              <a:extLst>
                <a:ext uri="{FF2B5EF4-FFF2-40B4-BE49-F238E27FC236}">
                  <a16:creationId xmlns:a16="http://schemas.microsoft.com/office/drawing/2014/main" id="{007A4EA9-9934-42B9-87DB-AE68E21EF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48522" y="2876306"/>
              <a:ext cx="1588" cy="26035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25">
              <a:extLst>
                <a:ext uri="{FF2B5EF4-FFF2-40B4-BE49-F238E27FC236}">
                  <a16:creationId xmlns:a16="http://schemas.microsoft.com/office/drawing/2014/main" id="{F895FF14-0B55-4649-A0B0-2E10725FE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8522" y="2876306"/>
              <a:ext cx="112236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Line 26">
              <a:extLst>
                <a:ext uri="{FF2B5EF4-FFF2-40B4-BE49-F238E27FC236}">
                  <a16:creationId xmlns:a16="http://schemas.microsoft.com/office/drawing/2014/main" id="{C568D581-2F25-4769-BA61-80BB3E6DB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70885" y="2876306"/>
              <a:ext cx="1588" cy="26035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27">
              <a:extLst>
                <a:ext uri="{FF2B5EF4-FFF2-40B4-BE49-F238E27FC236}">
                  <a16:creationId xmlns:a16="http://schemas.microsoft.com/office/drawing/2014/main" id="{5DA8D7F0-9CED-4A2B-A1ED-FE2AED0E1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70885" y="3136656"/>
              <a:ext cx="434975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Line 28">
              <a:extLst>
                <a:ext uri="{FF2B5EF4-FFF2-40B4-BE49-F238E27FC236}">
                  <a16:creationId xmlns:a16="http://schemas.microsoft.com/office/drawing/2014/main" id="{B83D3C72-A9FC-4FDF-A0E8-C27ED7503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89897" y="3493844"/>
              <a:ext cx="715963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Rectangle 29">
              <a:extLst>
                <a:ext uri="{FF2B5EF4-FFF2-40B4-BE49-F238E27FC236}">
                  <a16:creationId xmlns:a16="http://schemas.microsoft.com/office/drawing/2014/main" id="{D8EBCA5F-3799-4655-81ED-411E74838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5235" y="4749556"/>
              <a:ext cx="4032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000" b="1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DRAIN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13" name="Rectangle 30">
              <a:extLst>
                <a:ext uri="{FF2B5EF4-FFF2-40B4-BE49-F238E27FC236}">
                  <a16:creationId xmlns:a16="http://schemas.microsoft.com/office/drawing/2014/main" id="{EF328A32-5F07-4408-AF38-19D50C1F7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3797" y="2650881"/>
              <a:ext cx="5429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000" b="1" dirty="0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SOURCE</a:t>
              </a:r>
              <a:endParaRPr kumimoji="1" lang="en-US" altLang="zh-TW" dirty="0">
                <a:ea typeface="PMingLiU" panose="02020500000000000000" pitchFamily="18" charset="-120"/>
              </a:endParaRPr>
            </a:p>
          </p:txBody>
        </p:sp>
        <p:sp>
          <p:nvSpPr>
            <p:cNvPr id="214" name="Rectangle 31">
              <a:extLst>
                <a:ext uri="{FF2B5EF4-FFF2-40B4-BE49-F238E27FC236}">
                  <a16:creationId xmlns:a16="http://schemas.microsoft.com/office/drawing/2014/main" id="{4B16F18D-FB90-4A1D-981A-8BACEECC9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635" y="3193806"/>
              <a:ext cx="13176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N+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15" name="Rectangle 32">
              <a:extLst>
                <a:ext uri="{FF2B5EF4-FFF2-40B4-BE49-F238E27FC236}">
                  <a16:creationId xmlns:a16="http://schemas.microsoft.com/office/drawing/2014/main" id="{797E6F75-605C-4570-9240-97B5493AF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8172" y="3349381"/>
              <a:ext cx="384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P-BASE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16" name="Rectangle 33">
              <a:extLst>
                <a:ext uri="{FF2B5EF4-FFF2-40B4-BE49-F238E27FC236}">
                  <a16:creationId xmlns:a16="http://schemas.microsoft.com/office/drawing/2014/main" id="{C69F2F1F-4DF3-4B25-B257-ACA39BC5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9785" y="4159006"/>
              <a:ext cx="1063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N-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17" name="Rectangle 34">
              <a:extLst>
                <a:ext uri="{FF2B5EF4-FFF2-40B4-BE49-F238E27FC236}">
                  <a16:creationId xmlns:a16="http://schemas.microsoft.com/office/drawing/2014/main" id="{AA73376E-BDF6-470A-A7DC-A373B444D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2960" y="4484444"/>
              <a:ext cx="1317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808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N+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A72CA757-4C38-405C-92ED-AB9DD68BE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422" y="3317631"/>
              <a:ext cx="33338" cy="160338"/>
            </a:xfrm>
            <a:custGeom>
              <a:avLst/>
              <a:gdLst>
                <a:gd name="T0" fmla="*/ 11 w 42"/>
                <a:gd name="T1" fmla="*/ 101 h 194"/>
                <a:gd name="T2" fmla="*/ 11 w 42"/>
                <a:gd name="T3" fmla="*/ 81 h 194"/>
                <a:gd name="T4" fmla="*/ 0 w 42"/>
                <a:gd name="T5" fmla="*/ 71 h 194"/>
                <a:gd name="T6" fmla="*/ 21 w 42"/>
                <a:gd name="T7" fmla="*/ 61 h 194"/>
                <a:gd name="T8" fmla="*/ 0 w 42"/>
                <a:gd name="T9" fmla="*/ 51 h 194"/>
                <a:gd name="T10" fmla="*/ 21 w 42"/>
                <a:gd name="T11" fmla="*/ 41 h 194"/>
                <a:gd name="T12" fmla="*/ 0 w 42"/>
                <a:gd name="T13" fmla="*/ 30 h 194"/>
                <a:gd name="T14" fmla="*/ 11 w 42"/>
                <a:gd name="T15" fmla="*/ 20 h 194"/>
                <a:gd name="T16" fmla="*/ 11 w 42"/>
                <a:gd name="T17" fmla="*/ 0 h 1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94">
                  <a:moveTo>
                    <a:pt x="21" y="194"/>
                  </a:moveTo>
                  <a:lnTo>
                    <a:pt x="21" y="155"/>
                  </a:lnTo>
                  <a:lnTo>
                    <a:pt x="0" y="137"/>
                  </a:lnTo>
                  <a:lnTo>
                    <a:pt x="42" y="117"/>
                  </a:lnTo>
                  <a:lnTo>
                    <a:pt x="0" y="97"/>
                  </a:lnTo>
                  <a:lnTo>
                    <a:pt x="42" y="78"/>
                  </a:lnTo>
                  <a:lnTo>
                    <a:pt x="0" y="58"/>
                  </a:lnTo>
                  <a:lnTo>
                    <a:pt x="21" y="39"/>
                  </a:lnTo>
                  <a:lnTo>
                    <a:pt x="2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" name="Rectangle 36">
              <a:extLst>
                <a:ext uri="{FF2B5EF4-FFF2-40B4-BE49-F238E27FC236}">
                  <a16:creationId xmlns:a16="http://schemas.microsoft.com/office/drawing/2014/main" id="{F2988C37-0FE3-4856-AD29-51F4C2C0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2635" y="3331919"/>
              <a:ext cx="730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800" b="1">
                  <a:solidFill>
                    <a:srgbClr val="0000FF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R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20" name="Rectangle 37">
              <a:extLst>
                <a:ext uri="{FF2B5EF4-FFF2-40B4-BE49-F238E27FC236}">
                  <a16:creationId xmlns:a16="http://schemas.microsoft.com/office/drawing/2014/main" id="{7477F4F2-82DE-4C4D-8F50-1EDE4271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2485" y="3360494"/>
              <a:ext cx="920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500" b="1">
                  <a:solidFill>
                    <a:srgbClr val="0000FF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CH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26" name="Line 43">
              <a:extLst>
                <a:ext uri="{FF2B5EF4-FFF2-40B4-BE49-F238E27FC236}">
                  <a16:creationId xmlns:a16="http://schemas.microsoft.com/office/drawing/2014/main" id="{4874F8A6-C4F6-46B1-9FAE-75A3896CE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3547" y="4692406"/>
              <a:ext cx="1588" cy="1746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" name="Line 60">
              <a:extLst>
                <a:ext uri="{FF2B5EF4-FFF2-40B4-BE49-F238E27FC236}">
                  <a16:creationId xmlns:a16="http://schemas.microsoft.com/office/drawing/2014/main" id="{BD218CF4-54BB-418E-89DD-04B8803FC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5860" y="4692406"/>
              <a:ext cx="1588" cy="1746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" name="Rectangle 78">
              <a:extLst>
                <a:ext uri="{FF2B5EF4-FFF2-40B4-BE49-F238E27FC236}">
                  <a16:creationId xmlns:a16="http://schemas.microsoft.com/office/drawing/2014/main" id="{F577226E-4185-413D-911F-F294C962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7460" y="3347794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000" b="1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GATE</a:t>
              </a:r>
              <a:endParaRPr kumimoji="1" lang="en-US" altLang="zh-TW">
                <a:ea typeface="PMingLiU" panose="02020500000000000000" pitchFamily="18" charset="-120"/>
              </a:endParaRPr>
            </a:p>
          </p:txBody>
        </p:sp>
        <p:sp>
          <p:nvSpPr>
            <p:cNvPr id="263" name="Line 80">
              <a:extLst>
                <a:ext uri="{FF2B5EF4-FFF2-40B4-BE49-F238E27FC236}">
                  <a16:creationId xmlns:a16="http://schemas.microsoft.com/office/drawing/2014/main" id="{794DDFBF-9DC6-45E9-8065-B72F6CA6D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89897" y="3298581"/>
              <a:ext cx="474663" cy="31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Line 81">
              <a:extLst>
                <a:ext uri="{FF2B5EF4-FFF2-40B4-BE49-F238E27FC236}">
                  <a16:creationId xmlns:a16="http://schemas.microsoft.com/office/drawing/2014/main" id="{7C605970-8CCB-41A5-B0DD-FB2C36374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9510" y="3200156"/>
              <a:ext cx="1588" cy="4556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Line 82">
              <a:extLst>
                <a:ext uri="{FF2B5EF4-FFF2-40B4-BE49-F238E27FC236}">
                  <a16:creationId xmlns:a16="http://schemas.microsoft.com/office/drawing/2014/main" id="{B36C11DA-CE13-4D52-AEC2-F57B7A9C2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9510" y="3655769"/>
              <a:ext cx="560388" cy="15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Line 83">
              <a:extLst>
                <a:ext uri="{FF2B5EF4-FFF2-40B4-BE49-F238E27FC236}">
                  <a16:creationId xmlns:a16="http://schemas.microsoft.com/office/drawing/2014/main" id="{53EFBB41-86EA-438B-865F-A2CFB4686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89897" y="3200156"/>
              <a:ext cx="1588" cy="45561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7" name="Rectangle 5">
            <a:extLst>
              <a:ext uri="{FF2B5EF4-FFF2-40B4-BE49-F238E27FC236}">
                <a16:creationId xmlns:a16="http://schemas.microsoft.com/office/drawing/2014/main" id="{12805C69-06E3-4923-8AF0-B30C19B05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504" y="4853547"/>
            <a:ext cx="161101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kumimoji="1" lang="en-US" altLang="zh-TW" sz="1300" b="1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VMOS  STRUCTURE</a:t>
            </a:r>
            <a:endParaRPr kumimoji="1" lang="en-US" altLang="zh-TW" dirty="0">
              <a:ea typeface="PMingLiU" panose="02020500000000000000" pitchFamily="18" charset="-120"/>
            </a:endParaRPr>
          </a:p>
        </p:txBody>
      </p: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1CEF4039-FE04-44CD-B5FA-DD22F32BBE2A}"/>
              </a:ext>
            </a:extLst>
          </p:cNvPr>
          <p:cNvGrpSpPr/>
          <p:nvPr/>
        </p:nvGrpSpPr>
        <p:grpSpPr>
          <a:xfrm>
            <a:off x="3972444" y="2480235"/>
            <a:ext cx="1965326" cy="2590800"/>
            <a:chOff x="3972444" y="2480235"/>
            <a:chExt cx="1965326" cy="2590800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3B8159B3-628B-47AF-ADF7-8944A59C57A2}"/>
                </a:ext>
              </a:extLst>
            </p:cNvPr>
            <p:cNvGrpSpPr/>
            <p:nvPr/>
          </p:nvGrpSpPr>
          <p:grpSpPr>
            <a:xfrm>
              <a:off x="3972444" y="2480235"/>
              <a:ext cx="1965326" cy="2309813"/>
              <a:chOff x="5632694" y="2667000"/>
              <a:chExt cx="1965326" cy="2309813"/>
            </a:xfrm>
          </p:grpSpPr>
          <p:sp>
            <p:nvSpPr>
              <p:cNvPr id="15" name="Freeform 260">
                <a:extLst>
                  <a:ext uri="{FF2B5EF4-FFF2-40B4-BE49-F238E27FC236}">
                    <a16:creationId xmlns:a16="http://schemas.microsoft.com/office/drawing/2014/main" id="{592D7B4A-F2EF-43C6-8E9A-5042D4EB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694" y="2857500"/>
                <a:ext cx="1963738" cy="444500"/>
              </a:xfrm>
              <a:custGeom>
                <a:avLst/>
                <a:gdLst>
                  <a:gd name="T0" fmla="*/ 0 w 2474"/>
                  <a:gd name="T1" fmla="*/ 280 h 546"/>
                  <a:gd name="T2" fmla="*/ 310 w 2474"/>
                  <a:gd name="T3" fmla="*/ 280 h 546"/>
                  <a:gd name="T4" fmla="*/ 310 w 2474"/>
                  <a:gd name="T5" fmla="*/ 56 h 546"/>
                  <a:gd name="T6" fmla="*/ 928 w 2474"/>
                  <a:gd name="T7" fmla="*/ 56 h 546"/>
                  <a:gd name="T8" fmla="*/ 928 w 2474"/>
                  <a:gd name="T9" fmla="*/ 280 h 546"/>
                  <a:gd name="T10" fmla="*/ 1237 w 2474"/>
                  <a:gd name="T11" fmla="*/ 280 h 546"/>
                  <a:gd name="T12" fmla="*/ 1237 w 2474"/>
                  <a:gd name="T13" fmla="*/ 224 h 546"/>
                  <a:gd name="T14" fmla="*/ 967 w 2474"/>
                  <a:gd name="T15" fmla="*/ 224 h 546"/>
                  <a:gd name="T16" fmla="*/ 967 w 2474"/>
                  <a:gd name="T17" fmla="*/ 0 h 546"/>
                  <a:gd name="T18" fmla="*/ 271 w 2474"/>
                  <a:gd name="T19" fmla="*/ 0 h 546"/>
                  <a:gd name="T20" fmla="*/ 271 w 2474"/>
                  <a:gd name="T21" fmla="*/ 224 h 546"/>
                  <a:gd name="T22" fmla="*/ 0 w 2474"/>
                  <a:gd name="T23" fmla="*/ 224 h 546"/>
                  <a:gd name="T24" fmla="*/ 0 w 2474"/>
                  <a:gd name="T25" fmla="*/ 280 h 54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74" h="546">
                    <a:moveTo>
                      <a:pt x="0" y="546"/>
                    </a:moveTo>
                    <a:lnTo>
                      <a:pt x="620" y="546"/>
                    </a:lnTo>
                    <a:lnTo>
                      <a:pt x="619" y="109"/>
                    </a:lnTo>
                    <a:lnTo>
                      <a:pt x="1855" y="109"/>
                    </a:lnTo>
                    <a:lnTo>
                      <a:pt x="1855" y="546"/>
                    </a:lnTo>
                    <a:lnTo>
                      <a:pt x="2474" y="546"/>
                    </a:lnTo>
                    <a:lnTo>
                      <a:pt x="2474" y="437"/>
                    </a:lnTo>
                    <a:lnTo>
                      <a:pt x="1933" y="437"/>
                    </a:lnTo>
                    <a:lnTo>
                      <a:pt x="1933" y="0"/>
                    </a:lnTo>
                    <a:lnTo>
                      <a:pt x="541" y="0"/>
                    </a:lnTo>
                    <a:lnTo>
                      <a:pt x="541" y="437"/>
                    </a:lnTo>
                    <a:lnTo>
                      <a:pt x="0" y="437"/>
                    </a:lnTo>
                    <a:lnTo>
                      <a:pt x="0" y="54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Rectangle 261">
                <a:extLst>
                  <a:ext uri="{FF2B5EF4-FFF2-40B4-BE49-F238E27FC236}">
                    <a16:creationId xmlns:a16="http://schemas.microsoft.com/office/drawing/2014/main" id="{35D69A15-FD99-46FD-9BD1-CE97F338B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94" y="4713288"/>
                <a:ext cx="1963738" cy="6350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262">
                <a:extLst>
                  <a:ext uri="{FF2B5EF4-FFF2-40B4-BE49-F238E27FC236}">
                    <a16:creationId xmlns:a16="http://schemas.microsoft.com/office/drawing/2014/main" id="{206BC434-FE54-4397-831A-E84AA228F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3590925"/>
                <a:ext cx="67468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63">
                <a:extLst>
                  <a:ext uri="{FF2B5EF4-FFF2-40B4-BE49-F238E27FC236}">
                    <a16:creationId xmlns:a16="http://schemas.microsoft.com/office/drawing/2014/main" id="{48ED094B-574E-41A3-93F4-20349E5DC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3216275"/>
                <a:ext cx="1588" cy="1560513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64">
                <a:extLst>
                  <a:ext uri="{FF2B5EF4-FFF2-40B4-BE49-F238E27FC236}">
                    <a16:creationId xmlns:a16="http://schemas.microsoft.com/office/drawing/2014/main" id="{D0233FA2-117F-4654-899B-302CBD5F0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6432" y="3224213"/>
                <a:ext cx="1588" cy="1552575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65">
                <a:extLst>
                  <a:ext uri="{FF2B5EF4-FFF2-40B4-BE49-F238E27FC236}">
                    <a16:creationId xmlns:a16="http://schemas.microsoft.com/office/drawing/2014/main" id="{C47DD909-8E40-4874-A1F1-2F83F2B4A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4776788"/>
                <a:ext cx="196373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66">
                <a:extLst>
                  <a:ext uri="{FF2B5EF4-FFF2-40B4-BE49-F238E27FC236}">
                    <a16:creationId xmlns:a16="http://schemas.microsoft.com/office/drawing/2014/main" id="{FADDCAC0-BF28-4768-817F-E7C042F1A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4713288"/>
                <a:ext cx="196373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67">
                <a:extLst>
                  <a:ext uri="{FF2B5EF4-FFF2-40B4-BE49-F238E27FC236}">
                    <a16:creationId xmlns:a16="http://schemas.microsoft.com/office/drawing/2014/main" id="{9C8CF66D-92D8-45F1-AE49-DEB95B29F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4483100"/>
                <a:ext cx="196373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68">
                <a:extLst>
                  <a:ext uri="{FF2B5EF4-FFF2-40B4-BE49-F238E27FC236}">
                    <a16:creationId xmlns:a16="http://schemas.microsoft.com/office/drawing/2014/main" id="{D147F3CC-C47A-40D3-8E09-A50BB7A08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3302000"/>
                <a:ext cx="196373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69">
                <a:extLst>
                  <a:ext uri="{FF2B5EF4-FFF2-40B4-BE49-F238E27FC236}">
                    <a16:creationId xmlns:a16="http://schemas.microsoft.com/office/drawing/2014/main" id="{C037EEA5-6A68-40E7-87B5-AC81E16E2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6844" y="3302000"/>
                <a:ext cx="61913" cy="96838"/>
              </a:xfrm>
              <a:custGeom>
                <a:avLst/>
                <a:gdLst>
                  <a:gd name="T0" fmla="*/ 0 w 77"/>
                  <a:gd name="T1" fmla="*/ 0 h 117"/>
                  <a:gd name="T2" fmla="*/ 2 w 77"/>
                  <a:gd name="T3" fmla="*/ 11 h 117"/>
                  <a:gd name="T4" fmla="*/ 4 w 77"/>
                  <a:gd name="T5" fmla="*/ 22 h 117"/>
                  <a:gd name="T6" fmla="*/ 8 w 77"/>
                  <a:gd name="T7" fmla="*/ 32 h 117"/>
                  <a:gd name="T8" fmla="*/ 12 w 77"/>
                  <a:gd name="T9" fmla="*/ 41 h 117"/>
                  <a:gd name="T10" fmla="*/ 17 w 77"/>
                  <a:gd name="T11" fmla="*/ 48 h 117"/>
                  <a:gd name="T12" fmla="*/ 22 w 77"/>
                  <a:gd name="T13" fmla="*/ 55 h 117"/>
                  <a:gd name="T14" fmla="*/ 28 w 77"/>
                  <a:gd name="T15" fmla="*/ 59 h 117"/>
                  <a:gd name="T16" fmla="*/ 33 w 77"/>
                  <a:gd name="T17" fmla="*/ 61 h 117"/>
                  <a:gd name="T18" fmla="*/ 39 w 77"/>
                  <a:gd name="T19" fmla="*/ 61 h 1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117">
                    <a:moveTo>
                      <a:pt x="0" y="0"/>
                    </a:moveTo>
                    <a:lnTo>
                      <a:pt x="3" y="21"/>
                    </a:lnTo>
                    <a:lnTo>
                      <a:pt x="8" y="42"/>
                    </a:lnTo>
                    <a:lnTo>
                      <a:pt x="16" y="62"/>
                    </a:lnTo>
                    <a:lnTo>
                      <a:pt x="24" y="79"/>
                    </a:lnTo>
                    <a:lnTo>
                      <a:pt x="33" y="93"/>
                    </a:lnTo>
                    <a:lnTo>
                      <a:pt x="43" y="105"/>
                    </a:lnTo>
                    <a:lnTo>
                      <a:pt x="55" y="113"/>
                    </a:lnTo>
                    <a:lnTo>
                      <a:pt x="66" y="117"/>
                    </a:lnTo>
                    <a:lnTo>
                      <a:pt x="77" y="11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70">
                <a:extLst>
                  <a:ext uri="{FF2B5EF4-FFF2-40B4-BE49-F238E27FC236}">
                    <a16:creationId xmlns:a16="http://schemas.microsoft.com/office/drawing/2014/main" id="{C6650B2C-11FC-4F71-8230-F7368C91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5132" y="3302000"/>
                <a:ext cx="57150" cy="96838"/>
              </a:xfrm>
              <a:custGeom>
                <a:avLst/>
                <a:gdLst>
                  <a:gd name="T0" fmla="*/ 36 w 72"/>
                  <a:gd name="T1" fmla="*/ 0 h 117"/>
                  <a:gd name="T2" fmla="*/ 36 w 72"/>
                  <a:gd name="T3" fmla="*/ 12 h 117"/>
                  <a:gd name="T4" fmla="*/ 34 w 72"/>
                  <a:gd name="T5" fmla="*/ 23 h 117"/>
                  <a:gd name="T6" fmla="*/ 32 w 72"/>
                  <a:gd name="T7" fmla="*/ 33 h 117"/>
                  <a:gd name="T8" fmla="*/ 28 w 72"/>
                  <a:gd name="T9" fmla="*/ 42 h 117"/>
                  <a:gd name="T10" fmla="*/ 23 w 72"/>
                  <a:gd name="T11" fmla="*/ 50 h 117"/>
                  <a:gd name="T12" fmla="*/ 18 w 72"/>
                  <a:gd name="T13" fmla="*/ 56 h 117"/>
                  <a:gd name="T14" fmla="*/ 12 w 72"/>
                  <a:gd name="T15" fmla="*/ 59 h 117"/>
                  <a:gd name="T16" fmla="*/ 6 w 72"/>
                  <a:gd name="T17" fmla="*/ 61 h 117"/>
                  <a:gd name="T18" fmla="*/ 0 w 72"/>
                  <a:gd name="T19" fmla="*/ 61 h 1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117">
                    <a:moveTo>
                      <a:pt x="72" y="0"/>
                    </a:moveTo>
                    <a:lnTo>
                      <a:pt x="71" y="23"/>
                    </a:lnTo>
                    <a:lnTo>
                      <a:pt x="68" y="44"/>
                    </a:lnTo>
                    <a:lnTo>
                      <a:pt x="63" y="63"/>
                    </a:lnTo>
                    <a:lnTo>
                      <a:pt x="55" y="81"/>
                    </a:lnTo>
                    <a:lnTo>
                      <a:pt x="46" y="95"/>
                    </a:lnTo>
                    <a:lnTo>
                      <a:pt x="36" y="107"/>
                    </a:lnTo>
                    <a:lnTo>
                      <a:pt x="24" y="114"/>
                    </a:lnTo>
                    <a:lnTo>
                      <a:pt x="12" y="117"/>
                    </a:lnTo>
                    <a:lnTo>
                      <a:pt x="0" y="11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271">
                <a:extLst>
                  <a:ext uri="{FF2B5EF4-FFF2-40B4-BE49-F238E27FC236}">
                    <a16:creationId xmlns:a16="http://schemas.microsoft.com/office/drawing/2014/main" id="{32B3D587-1122-4A4D-A4D0-3BE0A455F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8757" y="3398838"/>
                <a:ext cx="392113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F6561486-CB32-4505-8161-F61B85238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3216275"/>
                <a:ext cx="430213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3678EC8-9FBE-4557-A358-268E63F1F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23232" y="2936875"/>
                <a:ext cx="1588" cy="365125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74">
                <a:extLst>
                  <a:ext uri="{FF2B5EF4-FFF2-40B4-BE49-F238E27FC236}">
                    <a16:creationId xmlns:a16="http://schemas.microsoft.com/office/drawing/2014/main" id="{03AC5CB0-34B9-478F-8D11-40DA4C3AE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3232" y="2936875"/>
                <a:ext cx="982663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275">
                <a:extLst>
                  <a:ext uri="{FF2B5EF4-FFF2-40B4-BE49-F238E27FC236}">
                    <a16:creationId xmlns:a16="http://schemas.microsoft.com/office/drawing/2014/main" id="{8D332180-8C34-4E2C-8D6D-D6E45534A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05894" y="2936875"/>
                <a:ext cx="1588" cy="365125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276">
                <a:extLst>
                  <a:ext uri="{FF2B5EF4-FFF2-40B4-BE49-F238E27FC236}">
                    <a16:creationId xmlns:a16="http://schemas.microsoft.com/office/drawing/2014/main" id="{E85F4E3C-75F6-4A7E-B822-95DCE753F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62907" y="2857500"/>
                <a:ext cx="1588" cy="358775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277">
                <a:extLst>
                  <a:ext uri="{FF2B5EF4-FFF2-40B4-BE49-F238E27FC236}">
                    <a16:creationId xmlns:a16="http://schemas.microsoft.com/office/drawing/2014/main" id="{34A44F8A-D1AC-4BE4-89B3-628447A5D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62907" y="2857500"/>
                <a:ext cx="1103313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278">
                <a:extLst>
                  <a:ext uri="{FF2B5EF4-FFF2-40B4-BE49-F238E27FC236}">
                    <a16:creationId xmlns:a16="http://schemas.microsoft.com/office/drawing/2014/main" id="{F8EEFEDB-31DC-478C-BEC3-2E4834966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6219" y="2857500"/>
                <a:ext cx="1588" cy="3571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279">
                <a:extLst>
                  <a:ext uri="{FF2B5EF4-FFF2-40B4-BE49-F238E27FC236}">
                    <a16:creationId xmlns:a16="http://schemas.microsoft.com/office/drawing/2014/main" id="{D0E8869E-E23B-4916-A13C-A0FCDE7C60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6219" y="3216275"/>
                <a:ext cx="430213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280">
                <a:extLst>
                  <a:ext uri="{FF2B5EF4-FFF2-40B4-BE49-F238E27FC236}">
                    <a16:creationId xmlns:a16="http://schemas.microsoft.com/office/drawing/2014/main" id="{14DE1566-41D1-4B5E-BB4E-E84711FBD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1744" y="3590925"/>
                <a:ext cx="674688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Rectangle 281">
                <a:extLst>
                  <a:ext uri="{FF2B5EF4-FFF2-40B4-BE49-F238E27FC236}">
                    <a16:creationId xmlns:a16="http://schemas.microsoft.com/office/drawing/2014/main" id="{5C48D050-1974-4AE2-93E7-2776937D9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682" y="4824413"/>
                <a:ext cx="403225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DRAIN</a:t>
                </a:r>
                <a:endParaRPr kumimoji="1" lang="en-US" altLang="zh-TW" dirty="0">
                  <a:ea typeface="PMingLiU" panose="02020500000000000000" pitchFamily="18" charset="-120"/>
                </a:endParaRPr>
              </a:p>
            </p:txBody>
          </p:sp>
          <p:sp>
            <p:nvSpPr>
              <p:cNvPr id="37" name="Rectangle 282">
                <a:extLst>
                  <a:ext uri="{FF2B5EF4-FFF2-40B4-BE49-F238E27FC236}">
                    <a16:creationId xmlns:a16="http://schemas.microsoft.com/office/drawing/2014/main" id="{B81D1D3F-F5F8-47D3-A363-935B04B1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1832" y="2667000"/>
                <a:ext cx="542925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1000" b="1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SOURCE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38" name="Rectangle 283">
                <a:extLst>
                  <a:ext uri="{FF2B5EF4-FFF2-40B4-BE49-F238E27FC236}">
                    <a16:creationId xmlns:a16="http://schemas.microsoft.com/office/drawing/2014/main" id="{DBFF38C0-4EB2-4F56-806E-098939077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4144" y="3297238"/>
                <a:ext cx="131763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800" b="1">
                    <a:solidFill>
                      <a:srgbClr val="00808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N+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39" name="Rectangle 284">
                <a:extLst>
                  <a:ext uri="{FF2B5EF4-FFF2-40B4-BE49-F238E27FC236}">
                    <a16:creationId xmlns:a16="http://schemas.microsoft.com/office/drawing/2014/main" id="{F19A163B-E7F4-458A-B19E-9CEB506EB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6682" y="3448050"/>
                <a:ext cx="38417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800" b="1">
                    <a:solidFill>
                      <a:srgbClr val="00808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P-BASE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40" name="Rectangle 285">
                <a:extLst>
                  <a:ext uri="{FF2B5EF4-FFF2-40B4-BE49-F238E27FC236}">
                    <a16:creationId xmlns:a16="http://schemas.microsoft.com/office/drawing/2014/main" id="{C80A1545-88A0-4C14-B105-4DB13367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532" y="4244975"/>
                <a:ext cx="106363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800" b="1">
                    <a:solidFill>
                      <a:srgbClr val="00808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N-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41" name="Rectangle 286">
                <a:extLst>
                  <a:ext uri="{FF2B5EF4-FFF2-40B4-BE49-F238E27FC236}">
                    <a16:creationId xmlns:a16="http://schemas.microsoft.com/office/drawing/2014/main" id="{4615B7BC-1536-4B2F-AC0E-271628893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294" y="4564063"/>
                <a:ext cx="131763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800" b="1" dirty="0">
                    <a:solidFill>
                      <a:srgbClr val="00808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N+</a:t>
                </a:r>
                <a:endParaRPr kumimoji="1" lang="en-US" altLang="zh-TW" dirty="0">
                  <a:ea typeface="PMingLiU" panose="02020500000000000000" pitchFamily="18" charset="-120"/>
                </a:endParaRPr>
              </a:p>
            </p:txBody>
          </p:sp>
          <p:sp>
            <p:nvSpPr>
              <p:cNvPr id="43" name="Freeform 288">
                <a:extLst>
                  <a:ext uri="{FF2B5EF4-FFF2-40B4-BE49-F238E27FC236}">
                    <a16:creationId xmlns:a16="http://schemas.microsoft.com/office/drawing/2014/main" id="{F48663C9-B462-4550-B65E-239C26518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482" y="3327400"/>
                <a:ext cx="152400" cy="34925"/>
              </a:xfrm>
              <a:custGeom>
                <a:avLst/>
                <a:gdLst>
                  <a:gd name="T0" fmla="*/ 0 w 191"/>
                  <a:gd name="T1" fmla="*/ 11 h 40"/>
                  <a:gd name="T2" fmla="*/ 19 w 191"/>
                  <a:gd name="T3" fmla="*/ 11 h 40"/>
                  <a:gd name="T4" fmla="*/ 29 w 191"/>
                  <a:gd name="T5" fmla="*/ 0 h 40"/>
                  <a:gd name="T6" fmla="*/ 38 w 191"/>
                  <a:gd name="T7" fmla="*/ 22 h 40"/>
                  <a:gd name="T8" fmla="*/ 48 w 191"/>
                  <a:gd name="T9" fmla="*/ 0 h 40"/>
                  <a:gd name="T10" fmla="*/ 57 w 191"/>
                  <a:gd name="T11" fmla="*/ 22 h 40"/>
                  <a:gd name="T12" fmla="*/ 67 w 191"/>
                  <a:gd name="T13" fmla="*/ 0 h 40"/>
                  <a:gd name="T14" fmla="*/ 76 w 191"/>
                  <a:gd name="T15" fmla="*/ 11 h 40"/>
                  <a:gd name="T16" fmla="*/ 96 w 191"/>
                  <a:gd name="T17" fmla="*/ 11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" h="40">
                    <a:moveTo>
                      <a:pt x="0" y="20"/>
                    </a:moveTo>
                    <a:lnTo>
                      <a:pt x="38" y="20"/>
                    </a:lnTo>
                    <a:lnTo>
                      <a:pt x="57" y="0"/>
                    </a:lnTo>
                    <a:lnTo>
                      <a:pt x="76" y="40"/>
                    </a:lnTo>
                    <a:lnTo>
                      <a:pt x="95" y="0"/>
                    </a:lnTo>
                    <a:lnTo>
                      <a:pt x="114" y="40"/>
                    </a:lnTo>
                    <a:lnTo>
                      <a:pt x="133" y="0"/>
                    </a:lnTo>
                    <a:lnTo>
                      <a:pt x="152" y="20"/>
                    </a:lnTo>
                    <a:lnTo>
                      <a:pt x="191" y="2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Rectangle 289">
                <a:extLst>
                  <a:ext uri="{FF2B5EF4-FFF2-40B4-BE49-F238E27FC236}">
                    <a16:creationId xmlns:a16="http://schemas.microsoft.com/office/drawing/2014/main" id="{84F63541-30E6-4F0F-8FCC-48FA9A1E4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1032" y="3378200"/>
                <a:ext cx="7302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800" b="1">
                    <a:solidFill>
                      <a:srgbClr val="0000FF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R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45" name="Rectangle 290">
                <a:extLst>
                  <a:ext uri="{FF2B5EF4-FFF2-40B4-BE49-F238E27FC236}">
                    <a16:creationId xmlns:a16="http://schemas.microsoft.com/office/drawing/2014/main" id="{3CE5FD6C-98D3-4230-A80F-914697E1F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9294" y="3403600"/>
                <a:ext cx="92075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500" b="1">
                    <a:solidFill>
                      <a:srgbClr val="0000FF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CH</a:t>
                </a:r>
                <a:endParaRPr kumimoji="1" lang="en-US" altLang="zh-TW">
                  <a:ea typeface="PMingLiU" panose="02020500000000000000" pitchFamily="18" charset="-120"/>
                </a:endParaRPr>
              </a:p>
            </p:txBody>
          </p:sp>
          <p:sp>
            <p:nvSpPr>
              <p:cNvPr id="52" name="Line 297">
                <a:extLst>
                  <a:ext uri="{FF2B5EF4-FFF2-40B4-BE49-F238E27FC236}">
                    <a16:creationId xmlns:a16="http://schemas.microsoft.com/office/drawing/2014/main" id="{E1AD364B-87AD-4ED6-AB1F-E08494DAD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694" y="4768850"/>
                <a:ext cx="1588" cy="1746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314">
                <a:extLst>
                  <a:ext uri="{FF2B5EF4-FFF2-40B4-BE49-F238E27FC236}">
                    <a16:creationId xmlns:a16="http://schemas.microsoft.com/office/drawing/2014/main" id="{8E9ADC15-8230-4B38-9479-46069927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6432" y="4768850"/>
                <a:ext cx="1588" cy="1746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Rectangle 332">
                <a:extLst>
                  <a:ext uri="{FF2B5EF4-FFF2-40B4-BE49-F238E27FC236}">
                    <a16:creationId xmlns:a16="http://schemas.microsoft.com/office/drawing/2014/main" id="{CC48411E-6235-441A-857D-019B259D3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7057" y="3048000"/>
                <a:ext cx="735013" cy="190500"/>
              </a:xfrm>
              <a:prstGeom prst="rect">
                <a:avLst/>
              </a:prstGeom>
              <a:solidFill>
                <a:schemeClr val="bg2"/>
              </a:solidFill>
              <a:ln w="1435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88" name="Rectangle 333">
                <a:extLst>
                  <a:ext uri="{FF2B5EF4-FFF2-40B4-BE49-F238E27FC236}">
                    <a16:creationId xmlns:a16="http://schemas.microsoft.com/office/drawing/2014/main" id="{79492E44-7050-4088-948D-7F7E2BA2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5494" y="3065463"/>
                <a:ext cx="352425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1" lang="en-US" altLang="zh-TW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PMingLiU" panose="02020500000000000000" pitchFamily="18" charset="-120"/>
                  </a:rPr>
                  <a:t>GATE</a:t>
                </a:r>
                <a:endParaRPr kumimoji="1" lang="en-US" altLang="zh-TW" dirty="0">
                  <a:ea typeface="PMingLiU" panose="02020500000000000000" pitchFamily="18" charset="-120"/>
                </a:endParaRPr>
              </a:p>
            </p:txBody>
          </p:sp>
          <p:sp>
            <p:nvSpPr>
              <p:cNvPr id="89" name="Freeform 334">
                <a:extLst>
                  <a:ext uri="{FF2B5EF4-FFF2-40B4-BE49-F238E27FC236}">
                    <a16:creationId xmlns:a16="http://schemas.microsoft.com/office/drawing/2014/main" id="{04519520-A585-424B-AF4D-E93B200C7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344" y="3302000"/>
                <a:ext cx="76200" cy="96838"/>
              </a:xfrm>
              <a:custGeom>
                <a:avLst/>
                <a:gdLst>
                  <a:gd name="T0" fmla="*/ 48 w 96"/>
                  <a:gd name="T1" fmla="*/ 0 h 117"/>
                  <a:gd name="T2" fmla="*/ 44 w 96"/>
                  <a:gd name="T3" fmla="*/ 11 h 117"/>
                  <a:gd name="T4" fmla="*/ 40 w 96"/>
                  <a:gd name="T5" fmla="*/ 22 h 117"/>
                  <a:gd name="T6" fmla="*/ 35 w 96"/>
                  <a:gd name="T7" fmla="*/ 32 h 117"/>
                  <a:gd name="T8" fmla="*/ 29 w 96"/>
                  <a:gd name="T9" fmla="*/ 42 h 117"/>
                  <a:gd name="T10" fmla="*/ 23 w 96"/>
                  <a:gd name="T11" fmla="*/ 49 h 117"/>
                  <a:gd name="T12" fmla="*/ 17 w 96"/>
                  <a:gd name="T13" fmla="*/ 55 h 117"/>
                  <a:gd name="T14" fmla="*/ 11 w 96"/>
                  <a:gd name="T15" fmla="*/ 59 h 117"/>
                  <a:gd name="T16" fmla="*/ 5 w 96"/>
                  <a:gd name="T17" fmla="*/ 61 h 117"/>
                  <a:gd name="T18" fmla="*/ 0 w 96"/>
                  <a:gd name="T19" fmla="*/ 61 h 1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117">
                    <a:moveTo>
                      <a:pt x="96" y="0"/>
                    </a:moveTo>
                    <a:lnTo>
                      <a:pt x="88" y="21"/>
                    </a:lnTo>
                    <a:lnTo>
                      <a:pt x="80" y="43"/>
                    </a:lnTo>
                    <a:lnTo>
                      <a:pt x="70" y="62"/>
                    </a:lnTo>
                    <a:lnTo>
                      <a:pt x="58" y="80"/>
                    </a:lnTo>
                    <a:lnTo>
                      <a:pt x="46" y="94"/>
                    </a:lnTo>
                    <a:lnTo>
                      <a:pt x="34" y="105"/>
                    </a:lnTo>
                    <a:lnTo>
                      <a:pt x="21" y="113"/>
                    </a:lnTo>
                    <a:lnTo>
                      <a:pt x="10" y="117"/>
                    </a:lnTo>
                    <a:lnTo>
                      <a:pt x="0" y="117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335">
                <a:extLst>
                  <a:ext uri="{FF2B5EF4-FFF2-40B4-BE49-F238E27FC236}">
                    <a16:creationId xmlns:a16="http://schemas.microsoft.com/office/drawing/2014/main" id="{8EA1ABC4-AF7C-434A-8AA3-6F31BC789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582" y="3302000"/>
                <a:ext cx="76200" cy="95250"/>
              </a:xfrm>
              <a:custGeom>
                <a:avLst/>
                <a:gdLst>
                  <a:gd name="T0" fmla="*/ 0 w 97"/>
                  <a:gd name="T1" fmla="*/ 0 h 115"/>
                  <a:gd name="T2" fmla="*/ 2 w 97"/>
                  <a:gd name="T3" fmla="*/ 11 h 115"/>
                  <a:gd name="T4" fmla="*/ 6 w 97"/>
                  <a:gd name="T5" fmla="*/ 21 h 115"/>
                  <a:gd name="T6" fmla="*/ 10 w 97"/>
                  <a:gd name="T7" fmla="*/ 31 h 115"/>
                  <a:gd name="T8" fmla="*/ 14 w 97"/>
                  <a:gd name="T9" fmla="*/ 40 h 115"/>
                  <a:gd name="T10" fmla="*/ 20 w 97"/>
                  <a:gd name="T11" fmla="*/ 47 h 115"/>
                  <a:gd name="T12" fmla="*/ 25 w 97"/>
                  <a:gd name="T13" fmla="*/ 52 h 115"/>
                  <a:gd name="T14" fmla="*/ 31 w 97"/>
                  <a:gd name="T15" fmla="*/ 57 h 115"/>
                  <a:gd name="T16" fmla="*/ 37 w 97"/>
                  <a:gd name="T17" fmla="*/ 59 h 115"/>
                  <a:gd name="T18" fmla="*/ 43 w 97"/>
                  <a:gd name="T19" fmla="*/ 60 h 115"/>
                  <a:gd name="T20" fmla="*/ 48 w 97"/>
                  <a:gd name="T21" fmla="*/ 59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" h="115">
                    <a:moveTo>
                      <a:pt x="0" y="0"/>
                    </a:moveTo>
                    <a:lnTo>
                      <a:pt x="4" y="21"/>
                    </a:lnTo>
                    <a:lnTo>
                      <a:pt x="12" y="41"/>
                    </a:lnTo>
                    <a:lnTo>
                      <a:pt x="20" y="59"/>
                    </a:lnTo>
                    <a:lnTo>
                      <a:pt x="29" y="76"/>
                    </a:lnTo>
                    <a:lnTo>
                      <a:pt x="40" y="90"/>
                    </a:lnTo>
                    <a:lnTo>
                      <a:pt x="51" y="100"/>
                    </a:lnTo>
                    <a:lnTo>
                      <a:pt x="62" y="109"/>
                    </a:lnTo>
                    <a:lnTo>
                      <a:pt x="75" y="114"/>
                    </a:lnTo>
                    <a:lnTo>
                      <a:pt x="86" y="115"/>
                    </a:lnTo>
                    <a:lnTo>
                      <a:pt x="97" y="114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336">
                <a:extLst>
                  <a:ext uri="{FF2B5EF4-FFF2-40B4-BE49-F238E27FC236}">
                    <a16:creationId xmlns:a16="http://schemas.microsoft.com/office/drawing/2014/main" id="{FD465BD4-CF0D-464D-8949-53B8F527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382" y="3302000"/>
                <a:ext cx="214313" cy="288925"/>
              </a:xfrm>
              <a:custGeom>
                <a:avLst/>
                <a:gdLst>
                  <a:gd name="T0" fmla="*/ 135 w 271"/>
                  <a:gd name="T1" fmla="*/ 0 h 351"/>
                  <a:gd name="T2" fmla="*/ 133 w 271"/>
                  <a:gd name="T3" fmla="*/ 19 h 351"/>
                  <a:gd name="T4" fmla="*/ 130 w 271"/>
                  <a:gd name="T5" fmla="*/ 37 h 351"/>
                  <a:gd name="T6" fmla="*/ 125 w 271"/>
                  <a:gd name="T7" fmla="*/ 55 h 351"/>
                  <a:gd name="T8" fmla="*/ 119 w 271"/>
                  <a:gd name="T9" fmla="*/ 72 h 351"/>
                  <a:gd name="T10" fmla="*/ 112 w 271"/>
                  <a:gd name="T11" fmla="*/ 89 h 351"/>
                  <a:gd name="T12" fmla="*/ 104 w 271"/>
                  <a:gd name="T13" fmla="*/ 104 h 351"/>
                  <a:gd name="T14" fmla="*/ 95 w 271"/>
                  <a:gd name="T15" fmla="*/ 119 h 351"/>
                  <a:gd name="T16" fmla="*/ 85 w 271"/>
                  <a:gd name="T17" fmla="*/ 133 h 351"/>
                  <a:gd name="T18" fmla="*/ 74 w 271"/>
                  <a:gd name="T19" fmla="*/ 145 h 351"/>
                  <a:gd name="T20" fmla="*/ 63 w 271"/>
                  <a:gd name="T21" fmla="*/ 156 h 351"/>
                  <a:gd name="T22" fmla="*/ 50 w 271"/>
                  <a:gd name="T23" fmla="*/ 164 h 351"/>
                  <a:gd name="T24" fmla="*/ 38 w 271"/>
                  <a:gd name="T25" fmla="*/ 172 h 351"/>
                  <a:gd name="T26" fmla="*/ 26 w 271"/>
                  <a:gd name="T27" fmla="*/ 177 h 351"/>
                  <a:gd name="T28" fmla="*/ 13 w 271"/>
                  <a:gd name="T29" fmla="*/ 180 h 351"/>
                  <a:gd name="T30" fmla="*/ 0 w 271"/>
                  <a:gd name="T31" fmla="*/ 182 h 35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1" h="351">
                    <a:moveTo>
                      <a:pt x="271" y="0"/>
                    </a:moveTo>
                    <a:lnTo>
                      <a:pt x="266" y="36"/>
                    </a:lnTo>
                    <a:lnTo>
                      <a:pt x="260" y="71"/>
                    </a:lnTo>
                    <a:lnTo>
                      <a:pt x="251" y="106"/>
                    </a:lnTo>
                    <a:lnTo>
                      <a:pt x="239" y="139"/>
                    </a:lnTo>
                    <a:lnTo>
                      <a:pt x="225" y="171"/>
                    </a:lnTo>
                    <a:lnTo>
                      <a:pt x="209" y="201"/>
                    </a:lnTo>
                    <a:lnTo>
                      <a:pt x="190" y="230"/>
                    </a:lnTo>
                    <a:lnTo>
                      <a:pt x="171" y="256"/>
                    </a:lnTo>
                    <a:lnTo>
                      <a:pt x="149" y="279"/>
                    </a:lnTo>
                    <a:lnTo>
                      <a:pt x="126" y="300"/>
                    </a:lnTo>
                    <a:lnTo>
                      <a:pt x="101" y="317"/>
                    </a:lnTo>
                    <a:lnTo>
                      <a:pt x="77" y="331"/>
                    </a:lnTo>
                    <a:lnTo>
                      <a:pt x="52" y="342"/>
                    </a:lnTo>
                    <a:lnTo>
                      <a:pt x="26" y="348"/>
                    </a:lnTo>
                    <a:lnTo>
                      <a:pt x="0" y="351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337">
                <a:extLst>
                  <a:ext uri="{FF2B5EF4-FFF2-40B4-BE49-F238E27FC236}">
                    <a16:creationId xmlns:a16="http://schemas.microsoft.com/office/drawing/2014/main" id="{7642E6C6-27E9-44E4-A85E-60DD5F9E2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7432" y="3302000"/>
                <a:ext cx="214313" cy="288925"/>
              </a:xfrm>
              <a:custGeom>
                <a:avLst/>
                <a:gdLst>
                  <a:gd name="T0" fmla="*/ 0 w 270"/>
                  <a:gd name="T1" fmla="*/ 0 h 351"/>
                  <a:gd name="T2" fmla="*/ 3 w 270"/>
                  <a:gd name="T3" fmla="*/ 19 h 351"/>
                  <a:gd name="T4" fmla="*/ 6 w 270"/>
                  <a:gd name="T5" fmla="*/ 37 h 351"/>
                  <a:gd name="T6" fmla="*/ 10 w 270"/>
                  <a:gd name="T7" fmla="*/ 55 h 351"/>
                  <a:gd name="T8" fmla="*/ 16 w 270"/>
                  <a:gd name="T9" fmla="*/ 72 h 351"/>
                  <a:gd name="T10" fmla="*/ 23 w 270"/>
                  <a:gd name="T11" fmla="*/ 89 h 351"/>
                  <a:gd name="T12" fmla="*/ 31 w 270"/>
                  <a:gd name="T13" fmla="*/ 104 h 351"/>
                  <a:gd name="T14" fmla="*/ 41 w 270"/>
                  <a:gd name="T15" fmla="*/ 119 h 351"/>
                  <a:gd name="T16" fmla="*/ 50 w 270"/>
                  <a:gd name="T17" fmla="*/ 133 h 351"/>
                  <a:gd name="T18" fmla="*/ 61 w 270"/>
                  <a:gd name="T19" fmla="*/ 145 h 351"/>
                  <a:gd name="T20" fmla="*/ 73 w 270"/>
                  <a:gd name="T21" fmla="*/ 156 h 351"/>
                  <a:gd name="T22" fmla="*/ 85 w 270"/>
                  <a:gd name="T23" fmla="*/ 164 h 351"/>
                  <a:gd name="T24" fmla="*/ 97 w 270"/>
                  <a:gd name="T25" fmla="*/ 172 h 351"/>
                  <a:gd name="T26" fmla="*/ 110 w 270"/>
                  <a:gd name="T27" fmla="*/ 177 h 351"/>
                  <a:gd name="T28" fmla="*/ 123 w 270"/>
                  <a:gd name="T29" fmla="*/ 180 h 351"/>
                  <a:gd name="T30" fmla="*/ 135 w 270"/>
                  <a:gd name="T31" fmla="*/ 182 h 35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0" h="351">
                    <a:moveTo>
                      <a:pt x="0" y="0"/>
                    </a:moveTo>
                    <a:lnTo>
                      <a:pt x="5" y="36"/>
                    </a:lnTo>
                    <a:lnTo>
                      <a:pt x="11" y="71"/>
                    </a:lnTo>
                    <a:lnTo>
                      <a:pt x="20" y="106"/>
                    </a:lnTo>
                    <a:lnTo>
                      <a:pt x="32" y="139"/>
                    </a:lnTo>
                    <a:lnTo>
                      <a:pt x="46" y="171"/>
                    </a:lnTo>
                    <a:lnTo>
                      <a:pt x="62" y="201"/>
                    </a:lnTo>
                    <a:lnTo>
                      <a:pt x="81" y="230"/>
                    </a:lnTo>
                    <a:lnTo>
                      <a:pt x="100" y="256"/>
                    </a:lnTo>
                    <a:lnTo>
                      <a:pt x="122" y="279"/>
                    </a:lnTo>
                    <a:lnTo>
                      <a:pt x="145" y="300"/>
                    </a:lnTo>
                    <a:lnTo>
                      <a:pt x="169" y="317"/>
                    </a:lnTo>
                    <a:lnTo>
                      <a:pt x="194" y="331"/>
                    </a:lnTo>
                    <a:lnTo>
                      <a:pt x="219" y="342"/>
                    </a:lnTo>
                    <a:lnTo>
                      <a:pt x="245" y="348"/>
                    </a:lnTo>
                    <a:lnTo>
                      <a:pt x="270" y="351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41">
                <a:extLst>
                  <a:ext uri="{FF2B5EF4-FFF2-40B4-BE49-F238E27FC236}">
                    <a16:creationId xmlns:a16="http://schemas.microsoft.com/office/drawing/2014/main" id="{0EC42591-B1AD-4DBD-BA38-22DC24E70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66194" y="3398838"/>
                <a:ext cx="390525" cy="1588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8" name="Rectangle 5">
              <a:extLst>
                <a:ext uri="{FF2B5EF4-FFF2-40B4-BE49-F238E27FC236}">
                  <a16:creationId xmlns:a16="http://schemas.microsoft.com/office/drawing/2014/main" id="{D663672D-74A4-40D0-942F-E6B8984FE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837" y="4870980"/>
              <a:ext cx="162063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1" lang="en-US" altLang="zh-TW" sz="1300" b="1" dirty="0">
                  <a:solidFill>
                    <a:srgbClr val="0000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DMOS  STRUCTURE</a:t>
              </a:r>
              <a:endParaRPr kumimoji="1" lang="en-US" altLang="zh-TW" dirty="0">
                <a:ea typeface="PMingLiU" panose="02020500000000000000" pitchFamily="18" charset="-120"/>
              </a:endParaRPr>
            </a:p>
          </p:txBody>
        </p:sp>
      </p:grpSp>
      <p:sp>
        <p:nvSpPr>
          <p:cNvPr id="269" name="Rectangle 5">
            <a:extLst>
              <a:ext uri="{FF2B5EF4-FFF2-40B4-BE49-F238E27FC236}">
                <a16:creationId xmlns:a16="http://schemas.microsoft.com/office/drawing/2014/main" id="{29732B93-D38C-4D2B-98B8-409CAE054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868" y="4851930"/>
            <a:ext cx="172322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kumimoji="1" lang="en-US" altLang="zh-TW" sz="1300" b="1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LDMOS  STRUCTURE</a:t>
            </a:r>
            <a:endParaRPr kumimoji="1" lang="en-US" altLang="zh-TW" dirty="0">
              <a:ea typeface="PMingLiU" panose="02020500000000000000" pitchFamily="18" charset="-120"/>
            </a:endParaRPr>
          </a:p>
        </p:txBody>
      </p:sp>
      <p:sp>
        <p:nvSpPr>
          <p:cNvPr id="274" name="箭头: 右 273">
            <a:extLst>
              <a:ext uri="{FF2B5EF4-FFF2-40B4-BE49-F238E27FC236}">
                <a16:creationId xmlns:a16="http://schemas.microsoft.com/office/drawing/2014/main" id="{CCADC725-BA3D-4610-83CB-47D0130C9368}"/>
              </a:ext>
            </a:extLst>
          </p:cNvPr>
          <p:cNvSpPr/>
          <p:nvPr/>
        </p:nvSpPr>
        <p:spPr>
          <a:xfrm>
            <a:off x="3565925" y="3571091"/>
            <a:ext cx="417512" cy="33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箭头: 右 274">
            <a:extLst>
              <a:ext uri="{FF2B5EF4-FFF2-40B4-BE49-F238E27FC236}">
                <a16:creationId xmlns:a16="http://schemas.microsoft.com/office/drawing/2014/main" id="{497D5B3F-8734-45A3-870C-20E5969FBEF1}"/>
              </a:ext>
            </a:extLst>
          </p:cNvPr>
          <p:cNvSpPr/>
          <p:nvPr/>
        </p:nvSpPr>
        <p:spPr>
          <a:xfrm>
            <a:off x="5917197" y="3570420"/>
            <a:ext cx="417512" cy="33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箭头: 右 275">
            <a:extLst>
              <a:ext uri="{FF2B5EF4-FFF2-40B4-BE49-F238E27FC236}">
                <a16:creationId xmlns:a16="http://schemas.microsoft.com/office/drawing/2014/main" id="{16C0563C-E72A-486F-8238-202ECC3BAE8D}"/>
              </a:ext>
            </a:extLst>
          </p:cNvPr>
          <p:cNvSpPr/>
          <p:nvPr/>
        </p:nvSpPr>
        <p:spPr>
          <a:xfrm>
            <a:off x="8395073" y="3570420"/>
            <a:ext cx="417512" cy="33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箭头: 右 277">
            <a:extLst>
              <a:ext uri="{FF2B5EF4-FFF2-40B4-BE49-F238E27FC236}">
                <a16:creationId xmlns:a16="http://schemas.microsoft.com/office/drawing/2014/main" id="{62EBB1A4-3032-4F34-869C-0B900C699E56}"/>
              </a:ext>
            </a:extLst>
          </p:cNvPr>
          <p:cNvSpPr/>
          <p:nvPr/>
        </p:nvSpPr>
        <p:spPr>
          <a:xfrm>
            <a:off x="10803521" y="3551797"/>
            <a:ext cx="417512" cy="33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0725A74D-430A-48FE-890C-6341811B82DA}"/>
              </a:ext>
            </a:extLst>
          </p:cNvPr>
          <p:cNvSpPr txBox="1"/>
          <p:nvPr/>
        </p:nvSpPr>
        <p:spPr>
          <a:xfrm>
            <a:off x="11301996" y="3478748"/>
            <a:ext cx="1165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......</a:t>
            </a:r>
            <a:endParaRPr lang="zh-CN" altLang="en-US" sz="2000" b="1" dirty="0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4C62965D-C004-4237-9244-41F43DA0A064}"/>
              </a:ext>
            </a:extLst>
          </p:cNvPr>
          <p:cNvSpPr txBox="1"/>
          <p:nvPr/>
        </p:nvSpPr>
        <p:spPr>
          <a:xfrm>
            <a:off x="911424" y="5591705"/>
            <a:ext cx="89535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随着工艺的发展，结构的优化，漏极放置在背面已成为功率器件的普遍做法，由此背面的</a:t>
            </a:r>
            <a:r>
              <a:rPr lang="en-US" altLang="zh-CN" dirty="0"/>
              <a:t>BGBM</a:t>
            </a:r>
            <a:r>
              <a:rPr lang="zh-CN" altLang="en-US" dirty="0"/>
              <a:t>工艺成为了功率器件工艺链的重要组成部分。</a:t>
            </a:r>
          </a:p>
        </p:txBody>
      </p:sp>
      <p:pic>
        <p:nvPicPr>
          <p:cNvPr id="144" name="Picture 2">
            <a:extLst>
              <a:ext uri="{FF2B5EF4-FFF2-40B4-BE49-F238E27FC236}">
                <a16:creationId xmlns:a16="http://schemas.microsoft.com/office/drawing/2014/main" id="{870B9D2F-74D9-42ED-A9F7-B1B52224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42821" r="62384" b="21657"/>
          <a:stretch>
            <a:fillRect/>
          </a:stretch>
        </p:blipFill>
        <p:spPr bwMode="auto">
          <a:xfrm>
            <a:off x="10390543" y="5113311"/>
            <a:ext cx="1780066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8498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 animBg="1"/>
      <p:bldP spid="276" grpId="0" animBg="1"/>
      <p:bldP spid="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C0633980-161B-40CE-A561-270D35A86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1011644"/>
            <a:ext cx="4978400" cy="777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8763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宋体" pitchFamily="2" charset="-122"/>
              </a:rPr>
              <a:t>Disco 83H/6</a:t>
            </a:r>
          </a:p>
        </p:txBody>
      </p:sp>
      <p:pic>
        <p:nvPicPr>
          <p:cNvPr id="6" name="Picture 3" descr="磨硅片砂轮磨削示意图">
            <a:extLst>
              <a:ext uri="{FF2B5EF4-FFF2-40B4-BE49-F238E27FC236}">
                <a16:creationId xmlns:a16="http://schemas.microsoft.com/office/drawing/2014/main" id="{FB27FEC4-93EA-47F2-9009-3A14FEE9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573619"/>
            <a:ext cx="3059112" cy="20875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AE973843-9D4D-4B4F-B349-E561A9293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10" y="3877082"/>
            <a:ext cx="1944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latin typeface="Tahoma" pitchFamily="34" charset="0"/>
              </a:rPr>
              <a:t>磨削原理示意图</a:t>
            </a:r>
          </a:p>
        </p:txBody>
      </p:sp>
      <p:graphicFrame>
        <p:nvGraphicFramePr>
          <p:cNvPr id="8" name="Group 5">
            <a:extLst>
              <a:ext uri="{FF2B5EF4-FFF2-40B4-BE49-F238E27FC236}">
                <a16:creationId xmlns:a16="http://schemas.microsoft.com/office/drawing/2014/main" id="{01308DCA-DF66-483D-BBA1-78F810649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99265"/>
              </p:ext>
            </p:extLst>
          </p:nvPr>
        </p:nvGraphicFramePr>
        <p:xfrm>
          <a:off x="4367535" y="1511707"/>
          <a:ext cx="5400675" cy="4397378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项   目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主要性能及参数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砂轮规格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6A2T 195×25×170×4.5×5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磨削方式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横向缓进给（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creep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工作台旋转，硅片不自转</a:t>
                      </a: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主轴数量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Disco 83H/6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个，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Disco 81H/6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个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加工类型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背面减薄（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back-thinning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工件尺寸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加工要求（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5"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TTV≤5µm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、损伤层厚度≤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10µm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磨料粒度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800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单次硅片切削量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240µ</a:t>
                      </a:r>
                      <a:r>
                        <a:rPr kumimoji="0" lang="en-GB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100µ</a:t>
                      </a:r>
                      <a:r>
                        <a:rPr kumimoji="0" lang="en-GB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30µ</a:t>
                      </a:r>
                      <a:r>
                        <a:rPr kumimoji="0" lang="en-GB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砂轮寿命（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5"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≥50000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≥40000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≥30000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适用范围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粗磨（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号轴）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中磨（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号轴）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精磨（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号轴）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9" name="Picture 53">
            <a:extLst>
              <a:ext uri="{FF2B5EF4-FFF2-40B4-BE49-F238E27FC236}">
                <a16:creationId xmlns:a16="http://schemas.microsoft.com/office/drawing/2014/main" id="{6E80B4DA-BC10-4660-88FB-84E340E5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85" y="4453344"/>
            <a:ext cx="26860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32648F-9B0F-47C6-A907-BDE394B9F1B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减薄工艺发展历程</a:t>
            </a:r>
          </a:p>
        </p:txBody>
      </p:sp>
    </p:spTree>
    <p:extLst>
      <p:ext uri="{BB962C8B-B14F-4D97-AF65-F5344CB8AC3E}">
        <p14:creationId xmlns:p14="http://schemas.microsoft.com/office/powerpoint/2010/main" val="16014469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9E4BA721-9BB5-4120-B99D-3C071D8F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097084"/>
            <a:ext cx="4402137" cy="6334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8763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宋体" pitchFamily="2" charset="-122"/>
              </a:rPr>
              <a:t>Disco IF </a:t>
            </a:r>
            <a:r>
              <a:rPr lang="zh-CN" altLang="en-US" sz="2400" b="1">
                <a:latin typeface="宋体" pitchFamily="2" charset="-122"/>
              </a:rPr>
              <a:t>系列磨床</a:t>
            </a:r>
          </a:p>
        </p:txBody>
      </p:sp>
      <p:graphicFrame>
        <p:nvGraphicFramePr>
          <p:cNvPr id="16" name="Group 4">
            <a:extLst>
              <a:ext uri="{FF2B5EF4-FFF2-40B4-BE49-F238E27FC236}">
                <a16:creationId xmlns:a16="http://schemas.microsoft.com/office/drawing/2014/main" id="{29A6697B-6159-4A9D-AD03-6277ED7844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961239"/>
              </p:ext>
            </p:extLst>
          </p:nvPr>
        </p:nvGraphicFramePr>
        <p:xfrm>
          <a:off x="4007619" y="1371722"/>
          <a:ext cx="5832475" cy="4708527"/>
        </p:xfrm>
        <a:graphic>
          <a:graphicData uri="http://schemas.openxmlformats.org/drawingml/2006/table">
            <a:tbl>
              <a:tblPr/>
              <a:tblGrid>
                <a:gridCol w="181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项   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主要性能及参数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砂轮规格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6A2T/P 209×22.5×158×4.5×5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（非等圆砂轮）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主轴数量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磨削方式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In-feed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，主轴垂直切深进给，硅片自旋转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加工类型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背面减薄（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back-thinning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工件尺寸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＂、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加工要求（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6"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TTV≤3µm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、损伤层厚度≤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2µm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轴    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常用磨料粒度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320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＃或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600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结合剂类型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陶瓷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树脂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树脂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陶瓷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砂轮寿命（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6"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≥40000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12000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片（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2000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适用范围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粗磨（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Z1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精磨（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7" name="Text Box 51">
            <a:extLst>
              <a:ext uri="{FF2B5EF4-FFF2-40B4-BE49-F238E27FC236}">
                <a16:creationId xmlns:a16="http://schemas.microsoft.com/office/drawing/2014/main" id="{6CDB2071-1E1C-44CB-8602-BFF54571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587" y="3884779"/>
            <a:ext cx="2303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 dirty="0"/>
              <a:t>In feed </a:t>
            </a:r>
            <a:r>
              <a:rPr lang="zh-CN" altLang="en-US" sz="1800" b="0" dirty="0"/>
              <a:t>磨削示意图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263572-94DC-4DC7-AEB6-076D54FAC616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减薄工艺发展历程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22F8C00-8F47-476E-9ADB-C4CF00D5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432" y="1622590"/>
            <a:ext cx="2759773" cy="2103395"/>
          </a:xfrm>
          <a:prstGeom prst="rect">
            <a:avLst/>
          </a:prstGeom>
          <a:noFill/>
        </p:spPr>
      </p:pic>
      <p:pic>
        <p:nvPicPr>
          <p:cNvPr id="1026" name="Picture 2" descr="工作流程系统">
            <a:extLst>
              <a:ext uri="{FF2B5EF4-FFF2-40B4-BE49-F238E27FC236}">
                <a16:creationId xmlns:a16="http://schemas.microsoft.com/office/drawing/2014/main" id="{A3E8CB4C-1034-4DF2-922B-D93F72F3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03" y="4251491"/>
            <a:ext cx="2873205" cy="24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2865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9E4BA721-9BB5-4120-B99D-3C071D8F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097084"/>
            <a:ext cx="4402137" cy="6334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8763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宋体" pitchFamily="2" charset="-122"/>
              </a:rPr>
              <a:t>Disco T</a:t>
            </a:r>
            <a:r>
              <a:rPr lang="en-US" altLang="zh-CN" sz="2400" b="1" dirty="0">
                <a:latin typeface="宋体" pitchFamily="2" charset="-122"/>
              </a:rPr>
              <a:t>aiko</a:t>
            </a:r>
            <a:r>
              <a:rPr lang="en-US" sz="2400" b="1" dirty="0">
                <a:latin typeface="宋体" pitchFamily="2" charset="-122"/>
              </a:rPr>
              <a:t> </a:t>
            </a:r>
            <a:r>
              <a:rPr lang="zh-CN" altLang="en-US" sz="2400" b="1" dirty="0">
                <a:latin typeface="宋体" pitchFamily="2" charset="-122"/>
              </a:rPr>
              <a:t>系列磨床</a:t>
            </a:r>
          </a:p>
        </p:txBody>
      </p:sp>
      <p:graphicFrame>
        <p:nvGraphicFramePr>
          <p:cNvPr id="16" name="Group 4">
            <a:extLst>
              <a:ext uri="{FF2B5EF4-FFF2-40B4-BE49-F238E27FC236}">
                <a16:creationId xmlns:a16="http://schemas.microsoft.com/office/drawing/2014/main" id="{29A6697B-6159-4A9D-AD03-6277ED7844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461319"/>
              </p:ext>
            </p:extLst>
          </p:nvPr>
        </p:nvGraphicFramePr>
        <p:xfrm>
          <a:off x="6096000" y="1413790"/>
          <a:ext cx="5832475" cy="4773369"/>
        </p:xfrm>
        <a:graphic>
          <a:graphicData uri="http://schemas.openxmlformats.org/drawingml/2006/table">
            <a:tbl>
              <a:tblPr/>
              <a:tblGrid>
                <a:gridCol w="181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项   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主要性能及参数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砂轮规格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6A2T/P 209×22.5×149×4.5×7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（非等圆砂轮）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主轴数量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磨削方式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In-feed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，主轴垂直切深进给，硅片自旋转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加工类型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背面减薄（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back-thinning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工件尺寸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Times New Roman" pitchFamily="18" charset="0"/>
                        </a:rPr>
                        <a:t>＂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Times New Roman" pitchFamily="18" charset="0"/>
                        </a:rPr>
                        <a:t>＂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加工要求（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6"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TTV≤3µm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、损伤层厚度≤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2µm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轴    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常用磨料粒度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320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＃或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400#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1500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结合剂类型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陶瓷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树脂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陶瓷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砂轮寿命（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6"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≥20000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pcs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5000pcs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适用范围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粗磨（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Z1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精磨（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Z2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30263572-94DC-4DC7-AEB6-076D54FAC616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减薄工艺发展历程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9C411B-4904-4D67-881C-999D88FD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8" y="4665520"/>
            <a:ext cx="4148717" cy="2067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413DA-5606-4F0D-BE99-BE3CF038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90" y="5459081"/>
            <a:ext cx="2483212" cy="1332455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B9F496DE-E77D-4E46-92AD-5C0413DA4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063" y="1862239"/>
            <a:ext cx="3869822" cy="270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10768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A482E0FA-E4B4-4804-AC5D-545976E3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23" y="1060234"/>
            <a:ext cx="41862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dirty="0">
                <a:solidFill>
                  <a:schemeClr val="folHlink"/>
                </a:solidFill>
                <a:latin typeface="宋体" pitchFamily="2" charset="-122"/>
              </a:rPr>
              <a:t>1.1 </a:t>
            </a:r>
            <a:r>
              <a:rPr lang="zh-CN" altLang="en-US" sz="2800" dirty="0">
                <a:solidFill>
                  <a:schemeClr val="folHlink"/>
                </a:solidFill>
                <a:latin typeface="宋体" pitchFamily="2" charset="-122"/>
              </a:rPr>
              <a:t>单晶硅材料去除原理</a:t>
            </a:r>
            <a:r>
              <a:rPr lang="zh-CN" altLang="en-US" sz="3200" b="0" dirty="0">
                <a:latin typeface="Tahoma" pitchFamily="34" charset="0"/>
              </a:rPr>
              <a:t> 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E0C68CB5-14BE-4326-986D-A98D9C8F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86" y="1492034"/>
            <a:ext cx="2663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A0403642-179C-4D0C-A236-29FE89513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86" y="3724059"/>
            <a:ext cx="26638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B57A5E84-EA81-4143-9401-52A4BEE1C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223" y="1850809"/>
            <a:ext cx="4587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/>
              <a:t>脆性材料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D0967AE7-9BD5-4476-83FE-F6C07F03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223" y="4082834"/>
            <a:ext cx="458788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/>
              <a:t>塑性材料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A49232A5-25E6-4124-8F9F-D8B604CB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11" y="1995272"/>
            <a:ext cx="2474912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4">
            <a:extLst>
              <a:ext uri="{FF2B5EF4-FFF2-40B4-BE49-F238E27FC236}">
                <a16:creationId xmlns:a16="http://schemas.microsoft.com/office/drawing/2014/main" id="{ADE82C71-C0D1-42D4-A206-16F42C22D26C}"/>
              </a:ext>
            </a:extLst>
          </p:cNvPr>
          <p:cNvSpPr>
            <a:spLocks noChangeArrowheads="1"/>
          </p:cNvSpPr>
          <p:nvPr/>
        </p:nvSpPr>
        <p:spPr bwMode="auto">
          <a:xfrm rot="20187598">
            <a:off x="4207486" y="2588997"/>
            <a:ext cx="647700" cy="234950"/>
          </a:xfrm>
          <a:prstGeom prst="rightArrow">
            <a:avLst>
              <a:gd name="adj1" fmla="val 50000"/>
              <a:gd name="adj2" fmla="val 68919"/>
            </a:avLst>
          </a:prstGeom>
          <a:solidFill>
            <a:srgbClr val="3872C8"/>
          </a:solidFill>
          <a:ln>
            <a:noFill/>
          </a:ln>
          <a:effectLst>
            <a:outerShdw dist="35921" dir="2700000" algn="ctr" rotWithShape="0">
              <a:srgbClr val="808080">
                <a:alpha val="78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21C1499E-9DE3-4E13-8301-4A24EFE928DF}"/>
              </a:ext>
            </a:extLst>
          </p:cNvPr>
          <p:cNvSpPr>
            <a:spLocks noChangeArrowheads="1"/>
          </p:cNvSpPr>
          <p:nvPr/>
        </p:nvSpPr>
        <p:spPr bwMode="auto">
          <a:xfrm rot="1687597">
            <a:off x="4237648" y="4344772"/>
            <a:ext cx="608013" cy="325437"/>
          </a:xfrm>
          <a:prstGeom prst="rightArrow">
            <a:avLst>
              <a:gd name="adj1" fmla="val 50000"/>
              <a:gd name="adj2" fmla="val 46707"/>
            </a:avLst>
          </a:prstGeom>
          <a:solidFill>
            <a:srgbClr val="3872C8"/>
          </a:solidFill>
          <a:ln>
            <a:noFill/>
          </a:ln>
          <a:effectLst>
            <a:outerShdw dist="35921" dir="2700000" algn="ctr" rotWithShape="0">
              <a:srgbClr val="808080">
                <a:alpha val="78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CF600CE-6014-48F7-B92D-A3C56EE9A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48" y="4908910"/>
            <a:ext cx="8208963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Ø"/>
            </a:pPr>
            <a:r>
              <a:rPr lang="zh-CN" altLang="en-US" sz="2400" dirty="0">
                <a:ea typeface="楷体_GB2312" pitchFamily="1" charset="-122"/>
              </a:rPr>
              <a:t>硅材料为脆性材料；</a:t>
            </a: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Ø"/>
            </a:pPr>
            <a:r>
              <a:rPr lang="zh-CN" altLang="en-US" sz="2400" dirty="0">
                <a:ea typeface="楷体_GB2312" pitchFamily="1" charset="-122"/>
              </a:rPr>
              <a:t>在不同的磨削阶段去除原理不一样</a:t>
            </a: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zh-CN" altLang="en-US" sz="2400" dirty="0">
                <a:ea typeface="楷体_GB2312" pitchFamily="1" charset="-122"/>
              </a:rPr>
              <a:t>     粗磨：脆性断裂；</a:t>
            </a: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zh-CN" altLang="en-US" sz="2400" dirty="0">
                <a:ea typeface="楷体_GB2312" pitchFamily="1" charset="-122"/>
              </a:rPr>
              <a:t>     精磨：塑性去除；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2CD4C8-C7D8-4993-8976-435D82D5E91F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工艺原理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26B5B0-1387-479C-8D11-3DB3E0201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9" y="1135627"/>
            <a:ext cx="3553313" cy="35118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0D7D9F-0458-487C-AE50-E8518D7F4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45" y="4659890"/>
            <a:ext cx="2429974" cy="14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814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32" name="Rectangle 8">
            <a:extLst>
              <a:ext uri="{FF2B5EF4-FFF2-40B4-BE49-F238E27FC236}">
                <a16:creationId xmlns:a16="http://schemas.microsoft.com/office/drawing/2014/main" id="{A7E0123C-ACAE-4552-92E9-C63EBBF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047577"/>
            <a:ext cx="3816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dirty="0">
                <a:solidFill>
                  <a:schemeClr val="folHlink"/>
                </a:solidFill>
                <a:latin typeface="宋体" pitchFamily="2" charset="-122"/>
              </a:rPr>
              <a:t>1.2 </a:t>
            </a:r>
            <a:r>
              <a:rPr lang="zh-CN" altLang="en-US" sz="2800" dirty="0">
                <a:solidFill>
                  <a:schemeClr val="folHlink"/>
                </a:solidFill>
                <a:latin typeface="宋体" pitchFamily="2" charset="-122"/>
              </a:rPr>
              <a:t>磨具的自锐原理</a:t>
            </a:r>
            <a:r>
              <a:rPr lang="zh-CN" altLang="en-US" sz="3200" b="0" dirty="0">
                <a:latin typeface="Tahoma" pitchFamily="34" charset="0"/>
              </a:rPr>
              <a:t> </a:t>
            </a: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D11801DE-E4AF-4769-9E48-993A1765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45" y="1695277"/>
            <a:ext cx="5081917" cy="224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0371594F-C883-4557-A0A0-A85F6427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45" y="3985602"/>
            <a:ext cx="5110212" cy="184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11">
            <a:extLst>
              <a:ext uri="{FF2B5EF4-FFF2-40B4-BE49-F238E27FC236}">
                <a16:creationId xmlns:a16="http://schemas.microsoft.com/office/drawing/2014/main" id="{1E96E1C2-E6CE-4AB1-955A-4CCB56F3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457" y="2414415"/>
            <a:ext cx="25193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v"/>
            </a:pPr>
            <a:r>
              <a:rPr lang="zh-CN" altLang="en-US" sz="2400" b="0">
                <a:latin typeface="宋体" pitchFamily="2" charset="-122"/>
              </a:rPr>
              <a:t>磨料的脱落及结合</a:t>
            </a:r>
            <a:r>
              <a:rPr lang="zh-CN" altLang="en-US" sz="2400" b="0"/>
              <a:t>剂的磨损</a:t>
            </a:r>
            <a:r>
              <a:rPr lang="zh-CN" altLang="en-US" sz="2400" b="0">
                <a:latin typeface="宋体" pitchFamily="2" charset="-122"/>
              </a:rPr>
              <a:t>；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8358EB76-9BB2-4464-9E35-829B77248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894" y="4414298"/>
            <a:ext cx="237648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v"/>
            </a:pPr>
            <a:r>
              <a:rPr lang="zh-CN" altLang="en-US" sz="2400" b="0" dirty="0">
                <a:latin typeface="宋体" pitchFamily="2" charset="-122"/>
              </a:rPr>
              <a:t>磨料的钝化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0" dirty="0">
                <a:latin typeface="宋体" pitchFamily="2" charset="-122"/>
              </a:rPr>
              <a:t>   破碎</a:t>
            </a:r>
            <a:r>
              <a:rPr lang="zh-CN" altLang="en-US" sz="2000" b="0" dirty="0">
                <a:latin typeface="宋体" pitchFamily="2" charset="-122"/>
              </a:rPr>
              <a:t>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3AA7FF-AD6E-4722-8A5A-21A02273B38E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工艺原理</a:t>
            </a:r>
          </a:p>
        </p:txBody>
      </p:sp>
    </p:spTree>
    <p:extLst>
      <p:ext uri="{BB962C8B-B14F-4D97-AF65-F5344CB8AC3E}">
        <p14:creationId xmlns:p14="http://schemas.microsoft.com/office/powerpoint/2010/main" val="348087819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0" y="276632"/>
            <a:ext cx="576064" cy="557950"/>
            <a:chOff x="298460" y="987574"/>
            <a:chExt cx="288032" cy="279687"/>
          </a:xfrm>
        </p:grpSpPr>
        <p:sp>
          <p:nvSpPr>
            <p:cNvPr id="3" name="矩形 2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rgbClr val="003E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4" name="矩形 3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003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A210533F-461C-4BF3-971F-CF0FDF51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511" y="2233353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sz="2400" b="0">
                <a:latin typeface="宋体" pitchFamily="2" charset="-122"/>
              </a:rPr>
              <a:t> </a:t>
            </a:r>
            <a:r>
              <a:rPr lang="zh-CN" altLang="en-US" sz="2400">
                <a:solidFill>
                  <a:schemeClr val="folHlink"/>
                </a:solidFill>
                <a:latin typeface="宋体" pitchFamily="2" charset="-122"/>
              </a:rPr>
              <a:t>磨具的微观组织结构</a:t>
            </a:r>
            <a:r>
              <a:rPr lang="zh-CN" altLang="en-US" sz="3200" b="0">
                <a:latin typeface="Tahoma" pitchFamily="34" charset="0"/>
              </a:rPr>
              <a:t>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1499178-640C-427B-8805-B19DF564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949" y="1728528"/>
            <a:ext cx="626586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b="0">
                <a:latin typeface="宋体" pitchFamily="2" charset="-122"/>
              </a:rPr>
              <a:t>磨具的三要素：</a:t>
            </a:r>
            <a:r>
              <a:rPr lang="zh-CN" altLang="en-US" sz="2000" b="0">
                <a:solidFill>
                  <a:srgbClr val="FF3300"/>
                </a:solidFill>
                <a:latin typeface="宋体" pitchFamily="2" charset="-122"/>
              </a:rPr>
              <a:t>磨料</a:t>
            </a:r>
            <a:r>
              <a:rPr lang="zh-CN" altLang="en-US" sz="2000" b="0">
                <a:latin typeface="宋体" pitchFamily="2" charset="-122"/>
              </a:rPr>
              <a:t>、</a:t>
            </a:r>
            <a:r>
              <a:rPr lang="zh-CN" altLang="en-US" sz="2000" b="0">
                <a:solidFill>
                  <a:srgbClr val="FF3300"/>
                </a:solidFill>
                <a:latin typeface="宋体" pitchFamily="2" charset="-122"/>
              </a:rPr>
              <a:t>结合剂</a:t>
            </a:r>
            <a:r>
              <a:rPr lang="zh-CN" altLang="en-US" sz="2000" b="0">
                <a:latin typeface="宋体" pitchFamily="2" charset="-122"/>
              </a:rPr>
              <a:t>、</a:t>
            </a:r>
            <a:r>
              <a:rPr lang="zh-CN" altLang="en-US" sz="2000" b="0">
                <a:solidFill>
                  <a:srgbClr val="FF3300"/>
                </a:solidFill>
                <a:latin typeface="宋体" pitchFamily="2" charset="-122"/>
              </a:rPr>
              <a:t>气孔（组织结构）</a:t>
            </a:r>
            <a:r>
              <a:rPr lang="zh-CN" altLang="en-US" sz="2000" b="0">
                <a:latin typeface="宋体" pitchFamily="2" charset="-122"/>
              </a:rPr>
              <a:t>；</a:t>
            </a:r>
            <a:endParaRPr lang="zh-CN" altLang="en-US" sz="2400" b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2AF80DD0-A27D-4F0D-A85C-7180B9AC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736591"/>
            <a:ext cx="86042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2DA3FC70-4543-473D-851C-33861300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136" y="1007803"/>
            <a:ext cx="4619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sz="2800" dirty="0">
                <a:solidFill>
                  <a:schemeClr val="folHlink"/>
                </a:solidFill>
                <a:latin typeface="宋体" pitchFamily="2" charset="-122"/>
              </a:rPr>
              <a:t>1.3 </a:t>
            </a:r>
            <a:r>
              <a:rPr lang="zh-CN" altLang="en-US" sz="2800" dirty="0">
                <a:solidFill>
                  <a:schemeClr val="folHlink"/>
                </a:solidFill>
                <a:latin typeface="宋体" pitchFamily="2" charset="-122"/>
              </a:rPr>
              <a:t>影响磨具性能的因素</a:t>
            </a:r>
            <a:r>
              <a:rPr lang="zh-CN" altLang="en-US" sz="3200" b="0" dirty="0">
                <a:latin typeface="Tahoma" pitchFamily="34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13735-547E-4401-9A8F-FBFA37A9A116}"/>
              </a:ext>
            </a:extLst>
          </p:cNvPr>
          <p:cNvSpPr txBox="1"/>
          <p:nvPr/>
        </p:nvSpPr>
        <p:spPr>
          <a:xfrm>
            <a:off x="1374576" y="276632"/>
            <a:ext cx="529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材料特征</a:t>
            </a:r>
          </a:p>
        </p:txBody>
      </p:sp>
    </p:spTree>
    <p:extLst>
      <p:ext uri="{BB962C8B-B14F-4D97-AF65-F5344CB8AC3E}">
        <p14:creationId xmlns:p14="http://schemas.microsoft.com/office/powerpoint/2010/main" val="87758846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5387</TotalTime>
  <Words>2092</Words>
  <Application>Microsoft Office PowerPoint</Application>
  <PresentationFormat>宽屏</PresentationFormat>
  <Paragraphs>453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 Unicode MS</vt:lpstr>
      <vt:lpstr>黑体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自定义设计方案</vt:lpstr>
      <vt:lpstr>1_第一PPT，www.1ppt.com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通用商务PPT模板</dc:title>
  <dc:creator>第一PPT</dc:creator>
  <cp:keywords>www.1ppt.com</cp:keywords>
  <dc:description>www.1ppt.com</dc:description>
  <cp:lastModifiedBy>admin</cp:lastModifiedBy>
  <cp:revision>666</cp:revision>
  <dcterms:created xsi:type="dcterms:W3CDTF">2020-01-11T13:54:00Z</dcterms:created>
  <dcterms:modified xsi:type="dcterms:W3CDTF">2021-07-28T10:17:36Z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0629C13B7439436CB3332B72E59B73C7</vt:lpwstr>
  </property>
</Properties>
</file>